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4"/>
    <p:sldMasterId id="2147483648" r:id="rId5"/>
  </p:sldMasterIdLst>
  <p:notesMasterIdLst>
    <p:notesMasterId r:id="rId39"/>
  </p:notesMasterIdLst>
  <p:sldIdLst>
    <p:sldId id="256" r:id="rId6"/>
    <p:sldId id="281" r:id="rId7"/>
    <p:sldId id="270" r:id="rId8"/>
    <p:sldId id="257" r:id="rId9"/>
    <p:sldId id="267" r:id="rId10"/>
    <p:sldId id="258" r:id="rId11"/>
    <p:sldId id="259" r:id="rId12"/>
    <p:sldId id="260" r:id="rId13"/>
    <p:sldId id="271" r:id="rId14"/>
    <p:sldId id="262" r:id="rId15"/>
    <p:sldId id="263" r:id="rId16"/>
    <p:sldId id="282" r:id="rId17"/>
    <p:sldId id="272" r:id="rId18"/>
    <p:sldId id="283" r:id="rId19"/>
    <p:sldId id="284" r:id="rId20"/>
    <p:sldId id="273" r:id="rId21"/>
    <p:sldId id="287" r:id="rId22"/>
    <p:sldId id="274" r:id="rId23"/>
    <p:sldId id="288" r:id="rId24"/>
    <p:sldId id="291" r:id="rId25"/>
    <p:sldId id="269" r:id="rId26"/>
    <p:sldId id="268" r:id="rId27"/>
    <p:sldId id="295" r:id="rId28"/>
    <p:sldId id="290" r:id="rId29"/>
    <p:sldId id="275" r:id="rId30"/>
    <p:sldId id="276" r:id="rId31"/>
    <p:sldId id="292" r:id="rId32"/>
    <p:sldId id="293" r:id="rId33"/>
    <p:sldId id="285" r:id="rId34"/>
    <p:sldId id="286" r:id="rId35"/>
    <p:sldId id="296" r:id="rId36"/>
    <p:sldId id="278" r:id="rId37"/>
    <p:sldId id="27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A04"/>
    <a:srgbClr val="FEFFFA"/>
    <a:srgbClr val="5B93D1"/>
    <a:srgbClr val="C15324"/>
    <a:srgbClr val="57F61E"/>
    <a:srgbClr val="99FF66"/>
    <a:srgbClr val="F4F917"/>
    <a:srgbClr val="D8F4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019EE8-0916-4FA3-9471-1F7C317AE02F}" v="393" dt="2022-06-29T02:02:56.703"/>
    <p1510:client id="{50384E5A-5938-4A21-AD11-3C4E54DBE58F}" v="981" dt="2022-06-29T02:53:26.249"/>
    <p1510:client id="{7567C3A3-AC91-4787-9D71-DC5F11619BDB}" v="2173" dt="2022-06-29T02:53:40.734"/>
    <p1510:client id="{A05EDC09-FC1E-4A4C-9C5F-F064DD4B128F}" v="2282" dt="2022-06-29T02:53:33.366"/>
    <p1510:client id="{EDED6714-050C-4163-8A68-AF0FC3B8617E}" v="1316" dt="2022-06-29T02:53:28.209"/>
    <p1510:client id="{F47B91EA-C47B-415D-BBC0-60362BF91688}" v="113" dt="2022-06-28T16:43:52.263"/>
    <p1510:client id="{F83BF052-0BFC-4082-894B-C5EFA80B9C51}" v="3142" dt="2022-06-29T02:50:50.9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13:04:58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1 690 24575,'1'-19'0,"0"-1"0,2 1 0,0 0 0,1 1 0,1-1 0,1 1 0,1 0 0,0 0 0,1 0 0,20-30 0,-9 20 0,1 1 0,1 0 0,2 2 0,35-33 0,-45 46 0,21-29 0,-28 34 0,-1-1 0,1 1 0,0 0 0,1 1 0,0-1 0,0 1 0,12-8 0,186-114 0,-193 122 10,0 1-1,0 0 0,0 1 0,1 0 1,-1 1-1,1 1 0,0 0 1,0 0-1,0 1 0,0 1 0,14 1 1,-5-1-503,0-1 1,35-6 0,-28 1-6334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8T13:05:02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24575,'35'2'0,"0"2"0,-1 1 0,0 2 0,0 1 0,0 2 0,58 25 0,-78-29 0,-1 0 0,0 2 0,-1-1 0,0 1 0,0 1 0,-1 0 0,0 1 0,0 0 0,16 21 0,-24-27 0,0 0 0,0 0 0,0 1 0,-1-1 0,1 0 0,-1 1 0,0 0 0,-1-1 0,1 1 0,-1 0 0,0 0 0,0 0 0,0 0 0,-1 0 0,1 0 0,-1 0 0,-1 0 0,1 0 0,-1 0 0,0 0 0,0 0 0,0 0 0,-1 0 0,1-1 0,-1 1 0,0-1 0,-1 1 0,1-1 0,-1 1 0,0-1 0,-4 5 0,-9 8 0,-38 30 0,35-31 0,-31 32 0,-56 69-1365,84-92-5461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B30A9-EC1F-439A-BEEB-31CCFDD63929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E1016-A4E2-4E5A-8C41-C28D16B84B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6105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E1016-A4E2-4E5A-8C41-C28D16B84BB1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530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2CAC3-E3E1-44F0-8B3A-F15018124DA0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9773-1AAD-48B0-AC04-3BA65F6416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644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2CAC3-E3E1-44F0-8B3A-F15018124DA0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9773-1AAD-48B0-AC04-3BA65F6416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512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2CAC3-E3E1-44F0-8B3A-F15018124DA0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9773-1AAD-48B0-AC04-3BA65F6416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9688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9106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2CAC3-E3E1-44F0-8B3A-F15018124DA0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9773-1AAD-48B0-AC04-3BA65F6416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518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2CAC3-E3E1-44F0-8B3A-F15018124DA0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9773-1AAD-48B0-AC04-3BA65F6416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773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2CAC3-E3E1-44F0-8B3A-F15018124DA0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9773-1AAD-48B0-AC04-3BA65F6416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7674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2CAC3-E3E1-44F0-8B3A-F15018124DA0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9773-1AAD-48B0-AC04-3BA65F64164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30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2CAC3-E3E1-44F0-8B3A-F15018124DA0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9773-1AAD-48B0-AC04-3BA65F6416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0050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2CAC3-E3E1-44F0-8B3A-F15018124DA0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9773-1AAD-48B0-AC04-3BA65F6416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484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2CAC3-E3E1-44F0-8B3A-F15018124DA0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9773-1AAD-48B0-AC04-3BA65F6416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619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6A2CAC3-E3E1-44F0-8B3A-F15018124DA0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49773-1AAD-48B0-AC04-3BA65F6416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10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6A2CAC3-E3E1-44F0-8B3A-F15018124DA0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5349773-1AAD-48B0-AC04-3BA65F64164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813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2A643-9BB0-4E02-80B2-2C0A5E5D738E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28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customXml" Target="../ink/ink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048550E0-A3CF-C271-F963-F85F3292AA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6" b="9304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6E9F78-FC3F-9BCE-1797-72EB98F01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5710" y="490211"/>
            <a:ext cx="8991600" cy="1645920"/>
          </a:xfr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kumimoji="1" lang="ja-JP" altLang="en-US" sz="6000">
                <a:solidFill>
                  <a:schemeClr val="accent3">
                    <a:lumMod val="75000"/>
                  </a:schemeClr>
                </a:solidFill>
              </a:rPr>
              <a:t>「</a:t>
            </a:r>
            <a:r>
              <a:rPr kumimoji="1" lang="en-US" altLang="ja-JP" sz="6000" cap="none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  <a:ea typeface="游明朝 Demibold" panose="02020600000000000000" pitchFamily="18" charset="-128"/>
              </a:rPr>
              <a:t>famiTy</a:t>
            </a:r>
            <a:r>
              <a:rPr kumimoji="1" lang="ja-JP" altLang="en-US" sz="6000">
                <a:solidFill>
                  <a:schemeClr val="accent3">
                    <a:lumMod val="75000"/>
                  </a:schemeClr>
                </a:solidFill>
              </a:rPr>
              <a:t>」</a:t>
            </a: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D8A9154A-49AA-38B2-B48F-BD64F6428B7E}"/>
              </a:ext>
            </a:extLst>
          </p:cNvPr>
          <p:cNvSpPr txBox="1">
            <a:spLocks/>
          </p:cNvSpPr>
          <p:nvPr/>
        </p:nvSpPr>
        <p:spPr>
          <a:xfrm>
            <a:off x="1989665" y="2381236"/>
            <a:ext cx="7783689" cy="4231648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 cap="sq">
            <a:solidFill>
              <a:schemeClr val="bg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40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チーム：パルプンテ</a:t>
            </a:r>
            <a:endParaRPr kumimoji="1" lang="en-US" altLang="ja-JP" sz="400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kumimoji="1" lang="en-US" altLang="ja-JP" sz="400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sz="40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メンバー：浅野</a:t>
            </a:r>
            <a:r>
              <a:rPr lang="ja-JP" altLang="en-US" sz="4000" i="0">
                <a:solidFill>
                  <a:srgbClr val="1D1C1D"/>
                </a:solidFill>
                <a:effectLst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 愛喜</a:t>
            </a:r>
            <a:endParaRPr lang="en-US" altLang="ja-JP" sz="4000" i="0">
              <a:solidFill>
                <a:srgbClr val="1D1C1D"/>
              </a:solidFill>
              <a:effectLst/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ja-JP" altLang="en-US" sz="4000" i="0">
                <a:solidFill>
                  <a:srgbClr val="1D1C1D"/>
                </a:solidFill>
                <a:effectLst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　　　　　 　</a:t>
            </a:r>
            <a:r>
              <a:rPr lang="en-US" altLang="ja-JP" sz="4000">
                <a:solidFill>
                  <a:srgbClr val="1D1C1D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  </a:t>
            </a:r>
            <a:r>
              <a:rPr lang="ja-JP" altLang="en-US" sz="4000" i="0">
                <a:solidFill>
                  <a:srgbClr val="1D1C1D"/>
                </a:solidFill>
                <a:effectLst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猪又明日美</a:t>
            </a:r>
            <a:endParaRPr lang="en-US" altLang="ja-JP" sz="4000" i="0">
              <a:solidFill>
                <a:srgbClr val="1D1C1D"/>
              </a:solidFill>
              <a:effectLst/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ja-JP" altLang="en-US" sz="4000" i="0">
                <a:solidFill>
                  <a:srgbClr val="1D1C1D"/>
                </a:solidFill>
                <a:effectLst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　　　　    小林涼太</a:t>
            </a:r>
            <a:endParaRPr kumimoji="1" lang="en-US" altLang="ja-JP" sz="400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ja-JP" altLang="en-US" sz="4000" i="0">
                <a:solidFill>
                  <a:srgbClr val="1D1C1D"/>
                </a:solidFill>
                <a:effectLst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　　　　    志村麻実</a:t>
            </a:r>
            <a:endParaRPr lang="en-US" altLang="ja-JP" sz="4000" i="0">
              <a:solidFill>
                <a:srgbClr val="1D1C1D"/>
              </a:solidFill>
              <a:effectLst/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ja-JP" altLang="en-US" sz="4000" i="0">
                <a:solidFill>
                  <a:srgbClr val="1D1C1D"/>
                </a:solidFill>
                <a:effectLst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　　　 </a:t>
            </a:r>
            <a:r>
              <a:rPr lang="ja-JP" altLang="en-US" sz="4000">
                <a:solidFill>
                  <a:srgbClr val="1D1C1D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　</a:t>
            </a:r>
            <a:r>
              <a:rPr lang="ja-JP" altLang="en-US" sz="4000" i="0">
                <a:solidFill>
                  <a:srgbClr val="1D1C1D"/>
                </a:solidFill>
                <a:effectLst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細野渚</a:t>
            </a:r>
            <a:endParaRPr lang="ja-JP" altLang="en-US" sz="4400">
              <a:solidFill>
                <a:schemeClr val="accent3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3380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8FEDD8-8533-D79D-7FA2-AD2ACB6A3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99" y="1898976"/>
            <a:ext cx="9456601" cy="27597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ja-JP" sz="4400"/>
          </a:p>
          <a:p>
            <a:pPr marL="0" indent="0">
              <a:buNone/>
            </a:pPr>
            <a:r>
              <a:rPr lang="ja-JP" altLang="en-US" sz="4400">
                <a:solidFill>
                  <a:schemeClr val="tx1"/>
                </a:solidFill>
                <a:effectLst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複数のサーブレットで行う</a:t>
            </a:r>
            <a:r>
              <a:rPr lang="ja-JP" altLang="en-US" sz="4400">
                <a:solidFill>
                  <a:srgbClr val="FF0000"/>
                </a:solidFill>
                <a:effectLst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共通の処理</a:t>
            </a:r>
            <a:r>
              <a:rPr lang="ja-JP" altLang="en-US" sz="4400">
                <a:solidFill>
                  <a:schemeClr val="tx1"/>
                </a:solidFill>
                <a:effectLst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を</a:t>
            </a:r>
            <a:r>
              <a:rPr lang="ja-JP" altLang="en-US" sz="4400">
                <a:solidFill>
                  <a:srgbClr val="FF0000"/>
                </a:solidFill>
                <a:effectLst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一つのファイルにまとめることができる！</a:t>
            </a:r>
            <a:endParaRPr lang="en-US" altLang="ja-JP" sz="4400">
              <a:solidFill>
                <a:srgbClr val="FF0000"/>
              </a:solidFill>
              <a:effectLst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9FD003C0-A12A-FF88-54EA-2D8980BEDFF1}"/>
              </a:ext>
            </a:extLst>
          </p:cNvPr>
          <p:cNvSpPr txBox="1">
            <a:spLocks/>
          </p:cNvSpPr>
          <p:nvPr/>
        </p:nvSpPr>
        <p:spPr>
          <a:xfrm>
            <a:off x="278159" y="171795"/>
            <a:ext cx="4813130" cy="640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56A5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ja-JP" altLang="en-US" sz="3200">
                <a:solidFill>
                  <a:srgbClr val="BB9981">
                    <a:lumMod val="75000"/>
                  </a:srgbClr>
                </a:solidFill>
                <a:latin typeface="Gill Sans MT" panose="020B0502020104020203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実装にあたって工夫したこと１</a:t>
            </a:r>
            <a:endParaRPr kumimoji="1" lang="en-US" altLang="ja-JP" sz="3200" b="0" i="0" u="none" strike="noStrike" kern="1200" cap="none" spc="0" normalizeH="0" baseline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91E045F-221D-957F-83B3-AC26A7C7467E}"/>
              </a:ext>
            </a:extLst>
          </p:cNvPr>
          <p:cNvSpPr txBox="1">
            <a:spLocks/>
          </p:cNvSpPr>
          <p:nvPr/>
        </p:nvSpPr>
        <p:spPr bwMode="black">
          <a:xfrm>
            <a:off x="2231136" y="1117973"/>
            <a:ext cx="7729728" cy="1188720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all" spc="200" normalizeH="0" baseline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j-cs"/>
              </a:rPr>
              <a:t>サーブレットフィルター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366A457-2ECC-80F6-27A2-7C8A3D87D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8750" y="3019696"/>
            <a:ext cx="6862946" cy="823554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895025D-18BF-B11C-3DB4-E3FBD580091A}"/>
              </a:ext>
            </a:extLst>
          </p:cNvPr>
          <p:cNvSpPr/>
          <p:nvPr/>
        </p:nvSpPr>
        <p:spPr>
          <a:xfrm>
            <a:off x="4272490" y="4551308"/>
            <a:ext cx="1823509" cy="673166"/>
          </a:xfrm>
          <a:prstGeom prst="rect">
            <a:avLst/>
          </a:prstGeom>
          <a:solidFill>
            <a:srgbClr val="57F61E"/>
          </a:solidFill>
          <a:ln>
            <a:solidFill>
              <a:srgbClr val="57F61E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サーブレット</a:t>
            </a:r>
            <a:endParaRPr kumimoji="1" lang="en-US" altLang="ja-JP"/>
          </a:p>
          <a:p>
            <a:pPr algn="ctr"/>
            <a:r>
              <a:rPr kumimoji="1" lang="ja-JP" altLang="en-US"/>
              <a:t>フィルター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AAE5824-5B9C-A9AF-6A3F-7382DB60FF9C}"/>
              </a:ext>
            </a:extLst>
          </p:cNvPr>
          <p:cNvSpPr/>
          <p:nvPr/>
        </p:nvSpPr>
        <p:spPr>
          <a:xfrm>
            <a:off x="1879951" y="4615028"/>
            <a:ext cx="1536700" cy="54572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/>
              <a:t>JSP</a:t>
            </a:r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9DCCDF8-E2F3-A42F-D1AC-3B36C5571EE6}"/>
              </a:ext>
            </a:extLst>
          </p:cNvPr>
          <p:cNvCxnSpPr>
            <a:cxnSpLocks/>
          </p:cNvCxnSpPr>
          <p:nvPr/>
        </p:nvCxnSpPr>
        <p:spPr>
          <a:xfrm>
            <a:off x="3416651" y="4761745"/>
            <a:ext cx="855839" cy="0"/>
          </a:xfrm>
          <a:prstGeom prst="straightConnector1">
            <a:avLst/>
          </a:prstGeom>
          <a:ln>
            <a:solidFill>
              <a:srgbClr val="C153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7C048FC-7A19-B159-5B26-D78B54AE1F31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6095999" y="4887891"/>
            <a:ext cx="1129632" cy="5907"/>
          </a:xfrm>
          <a:prstGeom prst="straightConnector1">
            <a:avLst/>
          </a:prstGeom>
          <a:ln>
            <a:solidFill>
              <a:srgbClr val="C153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126C465B-64B4-AF98-0C8A-BFAC69D5CDAB}"/>
              </a:ext>
            </a:extLst>
          </p:cNvPr>
          <p:cNvCxnSpPr>
            <a:cxnSpLocks/>
          </p:cNvCxnSpPr>
          <p:nvPr/>
        </p:nvCxnSpPr>
        <p:spPr>
          <a:xfrm flipV="1">
            <a:off x="6136524" y="4388444"/>
            <a:ext cx="1089107" cy="259294"/>
          </a:xfrm>
          <a:prstGeom prst="straightConnector1">
            <a:avLst/>
          </a:prstGeom>
          <a:ln>
            <a:solidFill>
              <a:srgbClr val="C153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CD7E5DBC-442E-41B1-7E70-72C7CCD065A6}"/>
              </a:ext>
            </a:extLst>
          </p:cNvPr>
          <p:cNvCxnSpPr>
            <a:cxnSpLocks/>
          </p:cNvCxnSpPr>
          <p:nvPr/>
        </p:nvCxnSpPr>
        <p:spPr>
          <a:xfrm flipH="1">
            <a:off x="3416651" y="5054503"/>
            <a:ext cx="855839" cy="0"/>
          </a:xfrm>
          <a:prstGeom prst="straightConnector1">
            <a:avLst/>
          </a:prstGeom>
          <a:ln>
            <a:solidFill>
              <a:srgbClr val="C153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20EBFD1-3AE5-994E-5DCE-291DEA8A4A50}"/>
              </a:ext>
            </a:extLst>
          </p:cNvPr>
          <p:cNvSpPr txBox="1"/>
          <p:nvPr/>
        </p:nvSpPr>
        <p:spPr>
          <a:xfrm>
            <a:off x="3844570" y="5434911"/>
            <a:ext cx="2730500" cy="523220"/>
          </a:xfrm>
          <a:prstGeom prst="rect">
            <a:avLst/>
          </a:prstGeom>
          <a:noFill/>
          <a:ln>
            <a:solidFill>
              <a:srgbClr val="E64A04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ログインしていなかった場合は</a:t>
            </a:r>
            <a:endParaRPr kumimoji="1" lang="en-US" altLang="ja-JP" sz="1400"/>
          </a:p>
          <a:p>
            <a:r>
              <a:rPr kumimoji="1" lang="ja-JP" altLang="en-US" sz="1400"/>
              <a:t>ログイン画面へリダイレクト！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D7AC06D-C304-5985-5F3D-52B07868EAE5}"/>
              </a:ext>
            </a:extLst>
          </p:cNvPr>
          <p:cNvSpPr/>
          <p:nvPr/>
        </p:nvSpPr>
        <p:spPr>
          <a:xfrm>
            <a:off x="7316072" y="4005581"/>
            <a:ext cx="1536700" cy="54572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/>
              <a:t>Servlet</a:t>
            </a:r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BC3DF14-A11F-4ECD-45B6-811DF4601279}"/>
              </a:ext>
            </a:extLst>
          </p:cNvPr>
          <p:cNvSpPr/>
          <p:nvPr/>
        </p:nvSpPr>
        <p:spPr>
          <a:xfrm>
            <a:off x="7316072" y="4646888"/>
            <a:ext cx="1536700" cy="54572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/>
              <a:t>Servlet</a:t>
            </a:r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CAF1963A-AC2F-0CEB-1A2B-B9CA2AE655DF}"/>
              </a:ext>
            </a:extLst>
          </p:cNvPr>
          <p:cNvSpPr/>
          <p:nvPr/>
        </p:nvSpPr>
        <p:spPr>
          <a:xfrm>
            <a:off x="7316072" y="5327910"/>
            <a:ext cx="1536700" cy="54572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/>
              <a:t>Servlet</a:t>
            </a:r>
            <a:endParaRPr kumimoji="1" lang="ja-JP" altLang="en-US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D6FA3ADA-3140-6624-D88E-C86D97F86EF6}"/>
              </a:ext>
            </a:extLst>
          </p:cNvPr>
          <p:cNvCxnSpPr>
            <a:cxnSpLocks/>
          </p:cNvCxnSpPr>
          <p:nvPr/>
        </p:nvCxnSpPr>
        <p:spPr>
          <a:xfrm>
            <a:off x="6141046" y="5007405"/>
            <a:ext cx="1089107" cy="528622"/>
          </a:xfrm>
          <a:prstGeom prst="straightConnector1">
            <a:avLst/>
          </a:prstGeom>
          <a:ln>
            <a:solidFill>
              <a:srgbClr val="C153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AAC20DF-17D4-707E-4214-E661A07A8CD7}"/>
              </a:ext>
            </a:extLst>
          </p:cNvPr>
          <p:cNvSpPr txBox="1"/>
          <p:nvPr/>
        </p:nvSpPr>
        <p:spPr>
          <a:xfrm>
            <a:off x="9342259" y="4792893"/>
            <a:ext cx="1633009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1400"/>
              <a:t>ログインが必要なサーブレット</a:t>
            </a:r>
          </a:p>
        </p:txBody>
      </p:sp>
      <p:sp>
        <p:nvSpPr>
          <p:cNvPr id="47" name="右中かっこ 46">
            <a:extLst>
              <a:ext uri="{FF2B5EF4-FFF2-40B4-BE49-F238E27FC236}">
                <a16:creationId xmlns:a16="http://schemas.microsoft.com/office/drawing/2014/main" id="{821A737C-9314-DEF4-05E8-D838E8BD1BC8}"/>
              </a:ext>
            </a:extLst>
          </p:cNvPr>
          <p:cNvSpPr/>
          <p:nvPr/>
        </p:nvSpPr>
        <p:spPr>
          <a:xfrm>
            <a:off x="8938691" y="4174612"/>
            <a:ext cx="272602" cy="167746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5511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21582370-A91A-CC21-83FC-84C68ED3F30C}"/>
              </a:ext>
            </a:extLst>
          </p:cNvPr>
          <p:cNvSpPr txBox="1">
            <a:spLocks/>
          </p:cNvSpPr>
          <p:nvPr/>
        </p:nvSpPr>
        <p:spPr>
          <a:xfrm>
            <a:off x="278159" y="171795"/>
            <a:ext cx="4564774" cy="640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56A5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実装にあたって工夫したこと２</a:t>
            </a:r>
            <a:endParaRPr kumimoji="1" lang="en-US" altLang="ja-JP" sz="3200" b="0" i="0" u="none" strike="noStrike" kern="1200" cap="none" spc="0" normalizeH="0" baseline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1C9CCD7-628A-7B2C-F9DC-B7141A9932D3}"/>
              </a:ext>
            </a:extLst>
          </p:cNvPr>
          <p:cNvSpPr txBox="1">
            <a:spLocks/>
          </p:cNvSpPr>
          <p:nvPr/>
        </p:nvSpPr>
        <p:spPr bwMode="black">
          <a:xfrm>
            <a:off x="1882711" y="933418"/>
            <a:ext cx="7729728" cy="1188720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none" spc="200" normalizeH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HGP創英角ｺﾞｼｯｸUB" panose="020B0900000000000000" pitchFamily="50" charset="-128"/>
              </a:rPr>
              <a:t>Ｂｏｏｔｓｔｒａｐ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3FF2CFD-9C42-C3C3-8D05-7A3B6E0F1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8750" y="3019696"/>
            <a:ext cx="6862946" cy="823554"/>
          </a:xfrm>
          <a:prstGeom prst="rect">
            <a:avLst/>
          </a:prstGeom>
        </p:spPr>
      </p:pic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5EAC6C5-7744-BDB8-A624-4FB979548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83" y="3769815"/>
            <a:ext cx="5638763" cy="2457816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5072811-E51C-FE14-2BB0-BFC528886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159" y="2344913"/>
            <a:ext cx="7838899" cy="39843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ja-JP" sz="4000"/>
          </a:p>
          <a:p>
            <a:pPr marL="0" indent="0">
              <a:buNone/>
            </a:pPr>
            <a:r>
              <a:rPr lang="ja-JP" altLang="en-US" sz="4000">
                <a:solidFill>
                  <a:schemeClr val="tx1"/>
                </a:solidFill>
                <a:effectLst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・決まったクラス名を追加するだけで、</a:t>
            </a:r>
            <a:r>
              <a:rPr lang="ja-JP" altLang="ja-JP" sz="4000">
                <a:solidFill>
                  <a:srgbClr val="FF0000"/>
                </a:solidFill>
                <a:effectLst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見やすいサイト</a:t>
            </a:r>
            <a:r>
              <a:rPr lang="ja-JP" altLang="ja-JP" sz="4000">
                <a:solidFill>
                  <a:schemeClr val="tx1"/>
                </a:solidFill>
                <a:effectLst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を作れ</a:t>
            </a:r>
            <a:r>
              <a:rPr lang="ja-JP" altLang="en-US" sz="4000">
                <a:solidFill>
                  <a:schemeClr val="tx1"/>
                </a:solidFill>
                <a:effectLst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る</a:t>
            </a:r>
            <a:endParaRPr lang="en-US" altLang="ja-JP" sz="4000">
              <a:solidFill>
                <a:schemeClr val="tx1"/>
              </a:solidFill>
              <a:effectLst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ja-JP" sz="4000">
              <a:solidFill>
                <a:schemeClr val="bg1">
                  <a:lumMod val="50000"/>
                </a:schemeClr>
              </a:solidFill>
              <a:effectLst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ja-JP" altLang="en-US" sz="4000">
                <a:solidFill>
                  <a:schemeClr val="tx1"/>
                </a:solidFill>
                <a:effectLst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・</a:t>
            </a:r>
            <a:r>
              <a:rPr lang="ja-JP" altLang="ja-JP" sz="4000">
                <a:solidFill>
                  <a:srgbClr val="FF0000"/>
                </a:solidFill>
                <a:effectLst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デザイン・レイアウトを</a:t>
            </a:r>
            <a:endParaRPr lang="en-US" altLang="ja-JP" sz="4000">
              <a:solidFill>
                <a:srgbClr val="FF0000"/>
              </a:solidFill>
              <a:effectLst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ja-JP" altLang="en-US" sz="4000">
                <a:solidFill>
                  <a:srgbClr val="FF0000"/>
                </a:solidFill>
                <a:effectLst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　</a:t>
            </a:r>
            <a:r>
              <a:rPr lang="ja-JP" altLang="ja-JP" sz="4000">
                <a:solidFill>
                  <a:srgbClr val="FF0000"/>
                </a:solidFill>
                <a:effectLst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考える時間を削減</a:t>
            </a:r>
            <a:endParaRPr kumimoji="1" lang="en-US" altLang="ja-JP" sz="11500">
              <a:solidFill>
                <a:srgbClr val="FF0000"/>
              </a:solidFill>
            </a:endParaRPr>
          </a:p>
          <a:p>
            <a:pPr marL="0" indent="0">
              <a:buNone/>
            </a:pPr>
            <a:endParaRPr kumimoji="1" lang="en-US" altLang="ja-JP" sz="4000"/>
          </a:p>
          <a:p>
            <a:endParaRPr kumimoji="1" lang="ja-JP" altLang="en-US" sz="4000"/>
          </a:p>
        </p:txBody>
      </p:sp>
      <p:pic>
        <p:nvPicPr>
          <p:cNvPr id="12" name="図 11" descr="花, 飛行機 が含まれている画像&#10;&#10;自動的に生成された説明">
            <a:extLst>
              <a:ext uri="{FF2B5EF4-FFF2-40B4-BE49-F238E27FC236}">
                <a16:creationId xmlns:a16="http://schemas.microsoft.com/office/drawing/2014/main" id="{6AEFA607-1240-CF62-23A3-E7BCDA17D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616" y="2954032"/>
            <a:ext cx="1476276" cy="14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77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341DAC8-6145-75DF-9F88-67DFDABCD3C3}"/>
              </a:ext>
            </a:extLst>
          </p:cNvPr>
          <p:cNvSpPr/>
          <p:nvPr/>
        </p:nvSpPr>
        <p:spPr>
          <a:xfrm>
            <a:off x="1645132" y="4247031"/>
            <a:ext cx="3456489" cy="2429602"/>
          </a:xfrm>
          <a:prstGeom prst="rect">
            <a:avLst/>
          </a:prstGeom>
          <a:solidFill>
            <a:srgbClr val="F4F917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1020351-A04A-2F7C-BA6C-B9127457DF5C}"/>
              </a:ext>
            </a:extLst>
          </p:cNvPr>
          <p:cNvSpPr/>
          <p:nvPr/>
        </p:nvSpPr>
        <p:spPr>
          <a:xfrm>
            <a:off x="8506195" y="1755307"/>
            <a:ext cx="3352266" cy="2341412"/>
          </a:xfrm>
          <a:prstGeom prst="rect">
            <a:avLst/>
          </a:prstGeom>
          <a:solidFill>
            <a:srgbClr val="F4F917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1A8BC10A-8147-193C-C550-1B17E0E65225}"/>
              </a:ext>
            </a:extLst>
          </p:cNvPr>
          <p:cNvSpPr/>
          <p:nvPr/>
        </p:nvSpPr>
        <p:spPr>
          <a:xfrm>
            <a:off x="4590766" y="1797868"/>
            <a:ext cx="3275109" cy="2311802"/>
          </a:xfrm>
          <a:prstGeom prst="rect">
            <a:avLst/>
          </a:prstGeom>
          <a:solidFill>
            <a:srgbClr val="F4F917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1D169082-69A5-5AE6-EF85-0B589885E883}"/>
              </a:ext>
            </a:extLst>
          </p:cNvPr>
          <p:cNvSpPr/>
          <p:nvPr/>
        </p:nvSpPr>
        <p:spPr>
          <a:xfrm>
            <a:off x="408337" y="1785424"/>
            <a:ext cx="3352268" cy="2318005"/>
          </a:xfrm>
          <a:prstGeom prst="rect">
            <a:avLst/>
          </a:prstGeom>
          <a:solidFill>
            <a:srgbClr val="F4F917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562A33-8A68-4DA8-0C1C-038C2E656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217" y="4442345"/>
            <a:ext cx="7480141" cy="30169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0" i="0">
                <a:solidFill>
                  <a:srgbClr val="111111"/>
                </a:solidFill>
                <a:effectLst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　ハッシュ値からパスワードを割り出すことは難しい</a:t>
            </a:r>
            <a:endParaRPr lang="en-US" altLang="ja-JP" sz="2400" b="0" i="0">
              <a:solidFill>
                <a:srgbClr val="111111"/>
              </a:solidFill>
              <a:effectLst/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0" indent="0">
              <a:buNone/>
            </a:pPr>
            <a:endParaRPr lang="en-US" altLang="ja-JP" sz="2400" b="0" i="0">
              <a:solidFill>
                <a:srgbClr val="111111"/>
              </a:solidFill>
              <a:effectLst/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2400" b="0" i="0">
                <a:solidFill>
                  <a:srgbClr val="111111"/>
                </a:solidFill>
                <a:effectLst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　　　データが外部に流出したとしても</a:t>
            </a:r>
            <a:r>
              <a:rPr lang="en-US" altLang="ja-JP" sz="2400" b="0" i="0">
                <a:solidFill>
                  <a:srgbClr val="111111"/>
                </a:solidFill>
                <a:effectLst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……</a:t>
            </a:r>
          </a:p>
          <a:p>
            <a:pPr marL="0" indent="0">
              <a:buNone/>
            </a:pPr>
            <a:r>
              <a:rPr lang="ja-JP" altLang="en-US" sz="2400" b="0" i="0">
                <a:solidFill>
                  <a:srgbClr val="111111"/>
                </a:solidFill>
                <a:effectLst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　　　　　　　　</a:t>
            </a:r>
            <a:r>
              <a:rPr lang="ja-JP" altLang="en-US" sz="2400" b="0" i="0">
                <a:solidFill>
                  <a:srgbClr val="FF0000"/>
                </a:solidFill>
                <a:effectLst/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不正にログインされない</a:t>
            </a:r>
            <a:endParaRPr lang="en-US" altLang="ja-JP" sz="2800" b="0" i="0">
              <a:solidFill>
                <a:srgbClr val="FF0000"/>
              </a:solidFill>
              <a:effectLst/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AAD029E5-2471-9FAA-0DF7-8BE11D4513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393149"/>
            <a:ext cx="7729728" cy="1188720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400" cap="none">
                <a:solidFill>
                  <a:srgbClr val="BB9981">
                    <a:lumMod val="75000"/>
                  </a:srgbClr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パスワードハッシュ化</a:t>
            </a:r>
            <a:endParaRPr kumimoji="1" lang="ja-JP" altLang="en-US" sz="4400" b="0" i="0" u="none" strike="noStrike" kern="1200" cap="none" spc="200" normalizeH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7" name="図 6" descr="テーブル, 座る, コンピュータ, 本 が含まれている画像&#10;&#10;自動的に生成された説明">
            <a:extLst>
              <a:ext uri="{FF2B5EF4-FFF2-40B4-BE49-F238E27FC236}">
                <a16:creationId xmlns:a16="http://schemas.microsoft.com/office/drawing/2014/main" id="{19ABE707-0749-1CB3-FC75-AC3127EBA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078" y="1810030"/>
            <a:ext cx="1900310" cy="190031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B7DA0BE-86E1-75B1-F82F-DA84E5ACA7D1}"/>
              </a:ext>
            </a:extLst>
          </p:cNvPr>
          <p:cNvSpPr txBox="1"/>
          <p:nvPr/>
        </p:nvSpPr>
        <p:spPr>
          <a:xfrm>
            <a:off x="813921" y="3614594"/>
            <a:ext cx="301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ユーザーがパスワードを入力</a:t>
            </a:r>
            <a:endParaRPr kumimoji="1" lang="en-US" altLang="ja-JP" sz="180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pic>
        <p:nvPicPr>
          <p:cNvPr id="10" name="図 9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0044B6E9-E6A0-0BD7-1C4C-B188AD03C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897" y="4187482"/>
            <a:ext cx="1888458" cy="176334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6B8EF59-2E14-5B65-5AAD-32BAB528CD4C}"/>
              </a:ext>
            </a:extLst>
          </p:cNvPr>
          <p:cNvSpPr txBox="1"/>
          <p:nvPr/>
        </p:nvSpPr>
        <p:spPr>
          <a:xfrm>
            <a:off x="5101621" y="3508757"/>
            <a:ext cx="2631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入力されたパスワードが</a:t>
            </a:r>
            <a:r>
              <a:rPr kumimoji="1" lang="ja-JP" altLang="en-US" sz="1800">
                <a:solidFill>
                  <a:srgbClr val="FF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ハッシュ化</a:t>
            </a:r>
            <a:r>
              <a:rPr kumimoji="1" lang="ja-JP" altLang="en-US" sz="18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される</a:t>
            </a:r>
            <a:endParaRPr kumimoji="1" lang="en-US" altLang="ja-JP" sz="180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kumimoji="1" lang="en-US" altLang="ja-JP" sz="1800">
              <a:solidFill>
                <a:srgbClr val="FF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6DCFA1F-8191-0EBB-C0CC-6C80D73806DA}"/>
              </a:ext>
            </a:extLst>
          </p:cNvPr>
          <p:cNvSpPr txBox="1"/>
          <p:nvPr/>
        </p:nvSpPr>
        <p:spPr>
          <a:xfrm>
            <a:off x="8735206" y="3627207"/>
            <a:ext cx="289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サーバーに送信される</a:t>
            </a:r>
            <a:endParaRPr kumimoji="1" lang="en-US" altLang="ja-JP" sz="180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E5D1CB1-CBFB-28BD-9657-1D748B3A86FE}"/>
              </a:ext>
            </a:extLst>
          </p:cNvPr>
          <p:cNvSpPr txBox="1"/>
          <p:nvPr/>
        </p:nvSpPr>
        <p:spPr>
          <a:xfrm>
            <a:off x="2084471" y="5837768"/>
            <a:ext cx="2696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データーベースに</a:t>
            </a:r>
            <a:endParaRPr kumimoji="1" lang="en-US" altLang="ja-JP" sz="180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sz="18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ハッシュ値のみ保存される</a:t>
            </a:r>
            <a:endParaRPr kumimoji="1" lang="en-US" altLang="ja-JP" sz="180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kumimoji="1" lang="en-US" altLang="ja-JP" sz="1800">
              <a:solidFill>
                <a:srgbClr val="FF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4B94249-20CE-987B-E93C-C06786CDA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674" y="1797868"/>
            <a:ext cx="1668379" cy="1668379"/>
          </a:xfrm>
          <a:prstGeom prst="rect">
            <a:avLst/>
          </a:prstGeom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13721964-99E1-6D7F-D806-3C6AE368C515}"/>
              </a:ext>
            </a:extLst>
          </p:cNvPr>
          <p:cNvSpPr/>
          <p:nvPr/>
        </p:nvSpPr>
        <p:spPr>
          <a:xfrm>
            <a:off x="601579" y="1929026"/>
            <a:ext cx="1091165" cy="308847"/>
          </a:xfrm>
          <a:prstGeom prst="roundRect">
            <a:avLst/>
          </a:prstGeom>
          <a:solidFill>
            <a:schemeClr val="bg1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ABAB98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1CCFC8B4-EC74-C13E-2436-C9D334AAE5E1}"/>
              </a:ext>
            </a:extLst>
          </p:cNvPr>
          <p:cNvSpPr/>
          <p:nvPr/>
        </p:nvSpPr>
        <p:spPr>
          <a:xfrm>
            <a:off x="5724699" y="2083449"/>
            <a:ext cx="1091165" cy="308847"/>
          </a:xfrm>
          <a:prstGeom prst="roundRect">
            <a:avLst/>
          </a:prstGeom>
          <a:solidFill>
            <a:schemeClr val="bg1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ABAB98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A1CA143E-FBF1-15EA-B572-7F5599A9CA9D}"/>
              </a:ext>
            </a:extLst>
          </p:cNvPr>
          <p:cNvCxnSpPr>
            <a:cxnSpLocks/>
          </p:cNvCxnSpPr>
          <p:nvPr/>
        </p:nvCxnSpPr>
        <p:spPr>
          <a:xfrm>
            <a:off x="6270282" y="2496851"/>
            <a:ext cx="0" cy="351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29F4C564-34E8-2104-B5F7-05EBBF2B98B2}"/>
              </a:ext>
            </a:extLst>
          </p:cNvPr>
          <p:cNvSpPr/>
          <p:nvPr/>
        </p:nvSpPr>
        <p:spPr>
          <a:xfrm>
            <a:off x="5236637" y="3021171"/>
            <a:ext cx="2461841" cy="369332"/>
          </a:xfrm>
          <a:prstGeom prst="roundRect">
            <a:avLst/>
          </a:prstGeom>
          <a:solidFill>
            <a:schemeClr val="bg1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>
                <a:solidFill>
                  <a:schemeClr val="tx1"/>
                </a:solidFill>
              </a:rPr>
              <a:t>d6580b473a9fb37ea34477f39a22a966c4a4e65d7ea5ad4e767e4c1e733401….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A137E481-5AE4-FA2B-244E-283EA1D9A612}"/>
              </a:ext>
            </a:extLst>
          </p:cNvPr>
          <p:cNvSpPr/>
          <p:nvPr/>
        </p:nvSpPr>
        <p:spPr>
          <a:xfrm>
            <a:off x="10407314" y="2548951"/>
            <a:ext cx="1376349" cy="246619"/>
          </a:xfrm>
          <a:prstGeom prst="roundRect">
            <a:avLst/>
          </a:prstGeom>
          <a:solidFill>
            <a:schemeClr val="bg1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>
                <a:solidFill>
                  <a:schemeClr val="tx1"/>
                </a:solidFill>
              </a:rPr>
              <a:t>d6580b473a9fb37ea344…</a:t>
            </a:r>
            <a:endParaRPr kumimoji="1" lang="ja-JP" altLang="en-US" sz="600">
              <a:solidFill>
                <a:schemeClr val="tx1"/>
              </a:solidFill>
            </a:endParaRP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E4C26781-6AC4-6E28-E712-5EBE08C0DC25}"/>
              </a:ext>
            </a:extLst>
          </p:cNvPr>
          <p:cNvSpPr/>
          <p:nvPr/>
        </p:nvSpPr>
        <p:spPr>
          <a:xfrm>
            <a:off x="1747151" y="5407726"/>
            <a:ext cx="1376349" cy="246619"/>
          </a:xfrm>
          <a:prstGeom prst="roundRect">
            <a:avLst/>
          </a:prstGeom>
          <a:solidFill>
            <a:schemeClr val="bg1"/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>
                <a:solidFill>
                  <a:schemeClr val="tx1"/>
                </a:solidFill>
              </a:rPr>
              <a:t>D6580b473a9fb37ea34….</a:t>
            </a:r>
            <a:endParaRPr kumimoji="1" lang="ja-JP" altLang="en-US" sz="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3" name="インク 32">
                <a:extLst>
                  <a:ext uri="{FF2B5EF4-FFF2-40B4-BE49-F238E27FC236}">
                    <a16:creationId xmlns:a16="http://schemas.microsoft.com/office/drawing/2014/main" id="{25FF940C-1AE3-7C42-6A25-B447DBDD988D}"/>
                  </a:ext>
                </a:extLst>
              </p14:cNvPr>
              <p14:cNvContentPartPr/>
              <p14:nvPr/>
            </p14:nvContentPartPr>
            <p14:xfrm>
              <a:off x="2225160" y="5057299"/>
              <a:ext cx="297000" cy="248400"/>
            </p14:xfrm>
          </p:contentPart>
        </mc:Choice>
        <mc:Fallback>
          <p:pic>
            <p:nvPicPr>
              <p:cNvPr id="33" name="インク 32">
                <a:extLst>
                  <a:ext uri="{FF2B5EF4-FFF2-40B4-BE49-F238E27FC236}">
                    <a16:creationId xmlns:a16="http://schemas.microsoft.com/office/drawing/2014/main" id="{25FF940C-1AE3-7C42-6A25-B447DBDD98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7160" y="5039299"/>
                <a:ext cx="33264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4" name="インク 33">
                <a:extLst>
                  <a:ext uri="{FF2B5EF4-FFF2-40B4-BE49-F238E27FC236}">
                    <a16:creationId xmlns:a16="http://schemas.microsoft.com/office/drawing/2014/main" id="{285641CA-93C5-FE58-9A9B-2D998A78F0A6}"/>
                  </a:ext>
                </a:extLst>
              </p14:cNvPr>
              <p14:cNvContentPartPr/>
              <p14:nvPr/>
            </p14:nvContentPartPr>
            <p14:xfrm>
              <a:off x="2442240" y="4968379"/>
              <a:ext cx="166680" cy="216000"/>
            </p14:xfrm>
          </p:contentPart>
        </mc:Choice>
        <mc:Fallback>
          <p:pic>
            <p:nvPicPr>
              <p:cNvPr id="34" name="インク 33">
                <a:extLst>
                  <a:ext uri="{FF2B5EF4-FFF2-40B4-BE49-F238E27FC236}">
                    <a16:creationId xmlns:a16="http://schemas.microsoft.com/office/drawing/2014/main" id="{285641CA-93C5-FE58-9A9B-2D998A78F0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24279" y="4950379"/>
                <a:ext cx="202243" cy="25164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矢印: 下 34">
            <a:extLst>
              <a:ext uri="{FF2B5EF4-FFF2-40B4-BE49-F238E27FC236}">
                <a16:creationId xmlns:a16="http://schemas.microsoft.com/office/drawing/2014/main" id="{A2A5AF63-2D8A-5405-2B22-93E2C05EADFE}"/>
              </a:ext>
            </a:extLst>
          </p:cNvPr>
          <p:cNvSpPr/>
          <p:nvPr/>
        </p:nvSpPr>
        <p:spPr>
          <a:xfrm rot="16200000">
            <a:off x="3746222" y="2657935"/>
            <a:ext cx="824089" cy="606121"/>
          </a:xfrm>
          <a:prstGeom prst="downArrow">
            <a:avLst/>
          </a:prstGeom>
          <a:solidFill>
            <a:srgbClr val="C15324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矢印: 下 35">
            <a:extLst>
              <a:ext uri="{FF2B5EF4-FFF2-40B4-BE49-F238E27FC236}">
                <a16:creationId xmlns:a16="http://schemas.microsoft.com/office/drawing/2014/main" id="{45F10729-FA21-EB0C-4710-FB2DCA52CB52}"/>
              </a:ext>
            </a:extLst>
          </p:cNvPr>
          <p:cNvSpPr/>
          <p:nvPr/>
        </p:nvSpPr>
        <p:spPr>
          <a:xfrm rot="16200000">
            <a:off x="7802298" y="2684118"/>
            <a:ext cx="824089" cy="606121"/>
          </a:xfrm>
          <a:prstGeom prst="downArrow">
            <a:avLst/>
          </a:prstGeom>
          <a:solidFill>
            <a:srgbClr val="C15324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AD02815B-7E88-C8BA-AA9E-1BF1C378D5FE}"/>
              </a:ext>
            </a:extLst>
          </p:cNvPr>
          <p:cNvSpPr/>
          <p:nvPr/>
        </p:nvSpPr>
        <p:spPr>
          <a:xfrm rot="16200000">
            <a:off x="571093" y="5235725"/>
            <a:ext cx="824089" cy="606121"/>
          </a:xfrm>
          <a:prstGeom prst="downArrow">
            <a:avLst/>
          </a:prstGeom>
          <a:solidFill>
            <a:srgbClr val="C15324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矢印: 下 43">
            <a:extLst>
              <a:ext uri="{FF2B5EF4-FFF2-40B4-BE49-F238E27FC236}">
                <a16:creationId xmlns:a16="http://schemas.microsoft.com/office/drawing/2014/main" id="{5D0B5BB1-CF37-CF0B-6B45-95BC22EEAD11}"/>
              </a:ext>
            </a:extLst>
          </p:cNvPr>
          <p:cNvSpPr/>
          <p:nvPr/>
        </p:nvSpPr>
        <p:spPr>
          <a:xfrm>
            <a:off x="8023640" y="4956032"/>
            <a:ext cx="381404" cy="403673"/>
          </a:xfrm>
          <a:prstGeom prst="downArrow">
            <a:avLst/>
          </a:prstGeom>
          <a:solidFill>
            <a:srgbClr val="C15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288805B-8B07-D151-A1E0-4488BF79DE99}"/>
              </a:ext>
            </a:extLst>
          </p:cNvPr>
          <p:cNvSpPr/>
          <p:nvPr/>
        </p:nvSpPr>
        <p:spPr>
          <a:xfrm>
            <a:off x="6446591" y="2522158"/>
            <a:ext cx="961325" cy="332675"/>
          </a:xfrm>
          <a:prstGeom prst="rect">
            <a:avLst/>
          </a:prstGeom>
          <a:solidFill>
            <a:srgbClr val="99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SHA256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コンテンツ プレースホルダー 2">
            <a:extLst>
              <a:ext uri="{FF2B5EF4-FFF2-40B4-BE49-F238E27FC236}">
                <a16:creationId xmlns:a16="http://schemas.microsoft.com/office/drawing/2014/main" id="{0886A9AA-94D5-238D-870B-5584AC42438E}"/>
              </a:ext>
            </a:extLst>
          </p:cNvPr>
          <p:cNvSpPr txBox="1">
            <a:spLocks/>
          </p:cNvSpPr>
          <p:nvPr/>
        </p:nvSpPr>
        <p:spPr>
          <a:xfrm>
            <a:off x="58639" y="29310"/>
            <a:ext cx="4564774" cy="640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56A5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実装にあたって工夫したこと</a:t>
            </a:r>
            <a:r>
              <a:rPr kumimoji="1" lang="en-US" altLang="ja-JP" sz="3200" b="0" i="0" u="none" strike="noStrike" kern="1200" cap="none" spc="0" normalizeH="0" baseline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56031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048550E0-A3CF-C271-F963-F85F3292AA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6" b="9304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6E9F78-FC3F-9BCE-1797-72EB98F01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606035"/>
            <a:ext cx="8991600" cy="1645920"/>
          </a:xfr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ja-JP" altLang="en-US" sz="6000">
                <a:solidFill>
                  <a:schemeClr val="accent3">
                    <a:lumMod val="75000"/>
                  </a:schemeClr>
                </a:solidFill>
              </a:rPr>
              <a:t>チーム</a:t>
            </a:r>
            <a:r>
              <a:rPr kumimoji="1" lang="ja-JP" altLang="en-US" sz="6000">
                <a:solidFill>
                  <a:schemeClr val="accent3">
                    <a:lumMod val="75000"/>
                  </a:schemeClr>
                </a:solidFill>
              </a:rPr>
              <a:t>について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A6B24F6-8E38-263B-41F8-06175DB33D09}"/>
              </a:ext>
            </a:extLst>
          </p:cNvPr>
          <p:cNvSpPr txBox="1">
            <a:spLocks/>
          </p:cNvSpPr>
          <p:nvPr/>
        </p:nvSpPr>
        <p:spPr>
          <a:xfrm>
            <a:off x="1600200" y="4547935"/>
            <a:ext cx="8991599" cy="1395665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 cap="sq">
            <a:solidFill>
              <a:schemeClr val="bg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>
                <a:solidFill>
                  <a:schemeClr val="tx1"/>
                </a:solidFill>
              </a:rPr>
              <a:t>～ハードな開発を乗り越えたパルプンテ～</a:t>
            </a:r>
          </a:p>
        </p:txBody>
      </p:sp>
    </p:spTree>
    <p:extLst>
      <p:ext uri="{BB962C8B-B14F-4D97-AF65-F5344CB8AC3E}">
        <p14:creationId xmlns:p14="http://schemas.microsoft.com/office/powerpoint/2010/main" val="3028941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円弧 20">
            <a:extLst>
              <a:ext uri="{FF2B5EF4-FFF2-40B4-BE49-F238E27FC236}">
                <a16:creationId xmlns:a16="http://schemas.microsoft.com/office/drawing/2014/main" id="{CE313A43-F89C-A94E-E229-877E344A519B}"/>
              </a:ext>
            </a:extLst>
          </p:cNvPr>
          <p:cNvSpPr/>
          <p:nvPr/>
        </p:nvSpPr>
        <p:spPr>
          <a:xfrm>
            <a:off x="-203215" y="1926573"/>
            <a:ext cx="632740" cy="2124035"/>
          </a:xfrm>
          <a:prstGeom prst="arc">
            <a:avLst/>
          </a:prstGeom>
          <a:solidFill>
            <a:srgbClr val="66FF33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sp>
        <p:nvSpPr>
          <p:cNvPr id="14" name="円弧 13">
            <a:extLst>
              <a:ext uri="{FF2B5EF4-FFF2-40B4-BE49-F238E27FC236}">
                <a16:creationId xmlns:a16="http://schemas.microsoft.com/office/drawing/2014/main" id="{D740A59A-AE29-D162-848C-AC82AAEC804A}"/>
              </a:ext>
            </a:extLst>
          </p:cNvPr>
          <p:cNvSpPr/>
          <p:nvPr/>
        </p:nvSpPr>
        <p:spPr>
          <a:xfrm>
            <a:off x="0" y="821297"/>
            <a:ext cx="632740" cy="2124035"/>
          </a:xfrm>
          <a:prstGeom prst="arc">
            <a:avLst/>
          </a:prstGeom>
          <a:solidFill>
            <a:srgbClr val="66FF33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CC5A771-56C7-4CB3-BFAD-6CAFE25BDB9E}"/>
              </a:ext>
            </a:extLst>
          </p:cNvPr>
          <p:cNvSpPr/>
          <p:nvPr/>
        </p:nvSpPr>
        <p:spPr>
          <a:xfrm>
            <a:off x="4996" y="-1251"/>
            <a:ext cx="12191999" cy="574623"/>
          </a:xfrm>
          <a:prstGeom prst="rect">
            <a:avLst/>
          </a:prstGeom>
          <a:solidFill>
            <a:srgbClr val="B4C6E7"/>
          </a:solidFill>
          <a:ln>
            <a:solidFill>
              <a:srgbClr val="B4C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4" name="図 4" descr="図形&#10;&#10;説明は自動で生成されたものです">
            <a:extLst>
              <a:ext uri="{FF2B5EF4-FFF2-40B4-BE49-F238E27FC236}">
                <a16:creationId xmlns:a16="http://schemas.microsoft.com/office/drawing/2014/main" id="{760D2B06-08A4-7F7C-F3D6-B3E76FBCC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990" y="-10224"/>
            <a:ext cx="4546363" cy="4734131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6CC8722F-B582-0712-B8D7-D54DAFDFE215}"/>
              </a:ext>
            </a:extLst>
          </p:cNvPr>
          <p:cNvSpPr/>
          <p:nvPr/>
        </p:nvSpPr>
        <p:spPr>
          <a:xfrm>
            <a:off x="1422034" y="5013428"/>
            <a:ext cx="9343868" cy="1461540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ja-JP" altLang="en-US" sz="4000">
                <a:latin typeface="HGMaruGothicMPRO"/>
                <a:ea typeface="HGMaruGothicMPRO"/>
                <a:cs typeface="Calibri"/>
              </a:rPr>
              <a:t>▶続行 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70D1267-F26F-ED42-A2B1-CB8457300EAE}"/>
              </a:ext>
            </a:extLst>
          </p:cNvPr>
          <p:cNvSpPr/>
          <p:nvPr/>
        </p:nvSpPr>
        <p:spPr>
          <a:xfrm>
            <a:off x="140230" y="1135248"/>
            <a:ext cx="6386702" cy="3872458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ja-JP" altLang="en-US" sz="1600">
                <a:latin typeface="HGMaruGothicMPRO"/>
                <a:ea typeface="HGMaruGothicMPRO"/>
                <a:cs typeface="Calibri"/>
              </a:rPr>
              <a:t>プロジェクト名：</a:t>
            </a:r>
            <a:r>
              <a:rPr lang="en-US" altLang="ja-JP" sz="1600" err="1">
                <a:latin typeface="HGMaruGothicMPRO"/>
                <a:ea typeface="HGMaruGothicMPRO"/>
                <a:cs typeface="Calibri"/>
              </a:rPr>
              <a:t>famiTy</a:t>
            </a:r>
            <a:endParaRPr lang="en-US" altLang="ja-JP" sz="1600">
              <a:latin typeface="HGMaruGothicMPRO"/>
              <a:ea typeface="HGMaruGothicMPRO"/>
              <a:cs typeface="Calibri"/>
            </a:endParaRPr>
          </a:p>
          <a:p>
            <a:endParaRPr lang="en-US" altLang="ja-JP" sz="1600">
              <a:latin typeface="HGMaruGothicMPRO"/>
              <a:ea typeface="HGMaruGothicMPRO"/>
              <a:cs typeface="Calibri"/>
            </a:endParaRPr>
          </a:p>
          <a:p>
            <a:r>
              <a:rPr lang="ja-JP" altLang="en-US" sz="1600">
                <a:latin typeface="HGMaruGothicMPRO"/>
                <a:ea typeface="HGMaruGothicMPRO"/>
                <a:cs typeface="Calibri"/>
              </a:rPr>
              <a:t>製作日数一か月であっていますか？・・・・・・・はい</a:t>
            </a:r>
            <a:endParaRPr lang="en-US" altLang="ja-JP" sz="1600">
              <a:latin typeface="HGMaruGothicMPRO"/>
              <a:ea typeface="HGMaruGothicMPRO"/>
              <a:cs typeface="Calibri"/>
            </a:endParaRPr>
          </a:p>
          <a:p>
            <a:endParaRPr lang="en-US" altLang="ja-JP" sz="1600">
              <a:latin typeface="HGMaruGothicMPRO"/>
              <a:ea typeface="HGMaruGothicMPRO"/>
              <a:cs typeface="Calibri"/>
            </a:endParaRPr>
          </a:p>
          <a:p>
            <a:r>
              <a:rPr lang="ja-JP" altLang="en-US" sz="1600">
                <a:latin typeface="HGMaruGothicMPRO"/>
                <a:ea typeface="HGMaruGothicMPRO"/>
                <a:cs typeface="Calibri"/>
              </a:rPr>
              <a:t>メンバーは５名であっていますか？・・・・・・・はい</a:t>
            </a:r>
            <a:endParaRPr lang="en-US" altLang="ja-JP" sz="1600">
              <a:latin typeface="HGMaruGothicMPRO"/>
              <a:ea typeface="HGMaruGothicMPRO"/>
              <a:cs typeface="Calibri"/>
            </a:endParaRPr>
          </a:p>
          <a:p>
            <a:endParaRPr lang="en-US" altLang="ja-JP" sz="1600">
              <a:latin typeface="HGMaruGothicMPRO"/>
              <a:ea typeface="HGMaruGothicMPRO"/>
              <a:cs typeface="Calibri"/>
            </a:endParaRPr>
          </a:p>
          <a:p>
            <a:r>
              <a:rPr lang="ja-JP" altLang="en-US" sz="1600">
                <a:latin typeface="HGMaruGothicMPRO"/>
                <a:ea typeface="HGMaruGothicMPRO"/>
                <a:cs typeface="Calibri"/>
              </a:rPr>
              <a:t>総テーブル数１４であっていますか？・・・・・・はい</a:t>
            </a:r>
            <a:endParaRPr lang="en-US" altLang="ja-JP" sz="1600">
              <a:latin typeface="HGMaruGothicMPRO"/>
              <a:ea typeface="HGMaruGothicMPRO"/>
              <a:cs typeface="Calibri"/>
            </a:endParaRPr>
          </a:p>
          <a:p>
            <a:endParaRPr lang="en-US" altLang="ja-JP" sz="1600">
              <a:latin typeface="HGMaruGothicMPRO"/>
              <a:ea typeface="HGMaruGothicMPRO"/>
              <a:cs typeface="Calibri"/>
            </a:endParaRPr>
          </a:p>
          <a:p>
            <a:r>
              <a:rPr lang="ja-JP" altLang="en-US" sz="1600">
                <a:latin typeface="HGMaruGothicMPRO"/>
                <a:ea typeface="HGMaruGothicMPRO"/>
                <a:cs typeface="Calibri"/>
              </a:rPr>
              <a:t>総ファイル数２００以上であっていますか？・・・はい</a:t>
            </a:r>
            <a:endParaRPr lang="en-US" altLang="ja-JP" sz="1600">
              <a:latin typeface="HGMaruGothicMPRO"/>
              <a:ea typeface="HGMaruGothicMPRO"/>
              <a:cs typeface="Calibri"/>
            </a:endParaRPr>
          </a:p>
          <a:p>
            <a:endParaRPr lang="en-US" altLang="ja-JP" sz="1600">
              <a:latin typeface="HGMaruGothicMPRO"/>
              <a:ea typeface="HGMaruGothicMPRO"/>
              <a:cs typeface="Calibri"/>
            </a:endParaRPr>
          </a:p>
          <a:p>
            <a:r>
              <a:rPr lang="ja-JP" altLang="en-US" sz="1600">
                <a:latin typeface="HGMaruGothicMPRO"/>
                <a:ea typeface="HGMaruGothicMPRO"/>
                <a:cs typeface="Calibri"/>
              </a:rPr>
              <a:t>人間やめますか？・・・・・・・・・・・・・・・は縺�</a:t>
            </a:r>
            <a:endParaRPr lang="en-US" altLang="ja-JP" sz="1600">
              <a:latin typeface="HGMaruGothicMPRO"/>
              <a:ea typeface="HGMaruGothicMPRO"/>
              <a:cs typeface="Calibri"/>
            </a:endParaRPr>
          </a:p>
          <a:p>
            <a:pPr algn="ctr"/>
            <a:endParaRPr lang="ja-JP" altLang="en-US" sz="1600">
              <a:latin typeface="HGMaruGothicMPRO"/>
              <a:ea typeface="HGMaruGothicMPRO"/>
              <a:cs typeface="Calibri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6E4E3CD-267A-5B66-4C19-A13218FEEA45}"/>
              </a:ext>
            </a:extLst>
          </p:cNvPr>
          <p:cNvSpPr/>
          <p:nvPr/>
        </p:nvSpPr>
        <p:spPr>
          <a:xfrm>
            <a:off x="680655" y="168678"/>
            <a:ext cx="2351666" cy="574623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2400">
                <a:latin typeface="HGMaruGothicMPRO"/>
                <a:ea typeface="HGMaruGothicMPRO"/>
                <a:cs typeface="Calibri"/>
              </a:rPr>
              <a:t>6 </a:t>
            </a:r>
            <a:r>
              <a:rPr lang="ja-JP" altLang="en-US" sz="2400">
                <a:latin typeface="HGMaruGothicMPRO"/>
                <a:ea typeface="HGMaruGothicMPRO"/>
                <a:cs typeface="Calibri"/>
              </a:rPr>
              <a:t>月</a:t>
            </a:r>
            <a:r>
              <a:rPr lang="en-US" altLang="ja-JP" sz="2400">
                <a:latin typeface="HGMaruGothicMPRO"/>
                <a:ea typeface="HGMaruGothicMPRO"/>
                <a:cs typeface="Calibri"/>
              </a:rPr>
              <a:t> 15</a:t>
            </a:r>
            <a:r>
              <a:rPr lang="ja-JP" altLang="en-US" sz="2400">
                <a:latin typeface="HGMaruGothicMPRO"/>
                <a:ea typeface="HGMaruGothicMPRO"/>
                <a:cs typeface="Calibri"/>
              </a:rPr>
              <a:t>日</a:t>
            </a:r>
          </a:p>
        </p:txBody>
      </p:sp>
      <p:sp>
        <p:nvSpPr>
          <p:cNvPr id="10" name="円弧 9">
            <a:extLst>
              <a:ext uri="{FF2B5EF4-FFF2-40B4-BE49-F238E27FC236}">
                <a16:creationId xmlns:a16="http://schemas.microsoft.com/office/drawing/2014/main" id="{CBEF6386-7D2B-4AF0-84A8-DF44E1FA3D09}"/>
              </a:ext>
            </a:extLst>
          </p:cNvPr>
          <p:cNvSpPr/>
          <p:nvPr/>
        </p:nvSpPr>
        <p:spPr>
          <a:xfrm flipH="1">
            <a:off x="6665909" y="3798696"/>
            <a:ext cx="528096" cy="1575745"/>
          </a:xfrm>
          <a:prstGeom prst="arc">
            <a:avLst/>
          </a:prstGeom>
          <a:solidFill>
            <a:srgbClr val="66FF33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sp>
        <p:nvSpPr>
          <p:cNvPr id="11" name="円弧 10">
            <a:extLst>
              <a:ext uri="{FF2B5EF4-FFF2-40B4-BE49-F238E27FC236}">
                <a16:creationId xmlns:a16="http://schemas.microsoft.com/office/drawing/2014/main" id="{B7E96112-32D5-18F0-69C3-BEB9A64CDE3E}"/>
              </a:ext>
            </a:extLst>
          </p:cNvPr>
          <p:cNvSpPr/>
          <p:nvPr/>
        </p:nvSpPr>
        <p:spPr>
          <a:xfrm flipH="1">
            <a:off x="7201596" y="3609889"/>
            <a:ext cx="509767" cy="2124035"/>
          </a:xfrm>
          <a:prstGeom prst="arc">
            <a:avLst/>
          </a:prstGeom>
          <a:solidFill>
            <a:srgbClr val="66FF33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sp>
        <p:nvSpPr>
          <p:cNvPr id="12" name="円弧 11">
            <a:extLst>
              <a:ext uri="{FF2B5EF4-FFF2-40B4-BE49-F238E27FC236}">
                <a16:creationId xmlns:a16="http://schemas.microsoft.com/office/drawing/2014/main" id="{45B5F7BC-1DA8-14CD-3C47-1C7E5022D7D5}"/>
              </a:ext>
            </a:extLst>
          </p:cNvPr>
          <p:cNvSpPr/>
          <p:nvPr/>
        </p:nvSpPr>
        <p:spPr>
          <a:xfrm>
            <a:off x="9681740" y="4025954"/>
            <a:ext cx="846223" cy="1080829"/>
          </a:xfrm>
          <a:prstGeom prst="arc">
            <a:avLst/>
          </a:prstGeom>
          <a:solidFill>
            <a:srgbClr val="66FF33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sp>
        <p:nvSpPr>
          <p:cNvPr id="15" name="円弧 14">
            <a:extLst>
              <a:ext uri="{FF2B5EF4-FFF2-40B4-BE49-F238E27FC236}">
                <a16:creationId xmlns:a16="http://schemas.microsoft.com/office/drawing/2014/main" id="{AA87226F-891F-F462-30FC-0C493951E810}"/>
              </a:ext>
            </a:extLst>
          </p:cNvPr>
          <p:cNvSpPr/>
          <p:nvPr/>
        </p:nvSpPr>
        <p:spPr>
          <a:xfrm>
            <a:off x="10860520" y="3501884"/>
            <a:ext cx="632740" cy="2124035"/>
          </a:xfrm>
          <a:prstGeom prst="arc">
            <a:avLst/>
          </a:prstGeom>
          <a:solidFill>
            <a:srgbClr val="66FF33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4F4F5F9E-31F3-CEFD-0DB1-28B5AC9AF537}"/>
              </a:ext>
            </a:extLst>
          </p:cNvPr>
          <p:cNvSpPr/>
          <p:nvPr/>
        </p:nvSpPr>
        <p:spPr>
          <a:xfrm>
            <a:off x="11088676" y="2883671"/>
            <a:ext cx="632740" cy="2124035"/>
          </a:xfrm>
          <a:prstGeom prst="arc">
            <a:avLst/>
          </a:prstGeom>
          <a:solidFill>
            <a:srgbClr val="66FF33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sp>
        <p:nvSpPr>
          <p:cNvPr id="17" name="円弧 16">
            <a:extLst>
              <a:ext uri="{FF2B5EF4-FFF2-40B4-BE49-F238E27FC236}">
                <a16:creationId xmlns:a16="http://schemas.microsoft.com/office/drawing/2014/main" id="{C05825E5-7173-06DE-D47B-0B6C64ABE61F}"/>
              </a:ext>
            </a:extLst>
          </p:cNvPr>
          <p:cNvSpPr/>
          <p:nvPr/>
        </p:nvSpPr>
        <p:spPr>
          <a:xfrm>
            <a:off x="10615339" y="3823818"/>
            <a:ext cx="372977" cy="1483756"/>
          </a:xfrm>
          <a:prstGeom prst="arc">
            <a:avLst/>
          </a:prstGeom>
          <a:solidFill>
            <a:srgbClr val="66FF33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sp>
        <p:nvSpPr>
          <p:cNvPr id="18" name="円弧 17">
            <a:extLst>
              <a:ext uri="{FF2B5EF4-FFF2-40B4-BE49-F238E27FC236}">
                <a16:creationId xmlns:a16="http://schemas.microsoft.com/office/drawing/2014/main" id="{03A8C176-4E99-4E0B-9BF6-B1F7E1F09FDD}"/>
              </a:ext>
            </a:extLst>
          </p:cNvPr>
          <p:cNvSpPr/>
          <p:nvPr/>
        </p:nvSpPr>
        <p:spPr>
          <a:xfrm flipH="1">
            <a:off x="6858683" y="3506509"/>
            <a:ext cx="394014" cy="2124035"/>
          </a:xfrm>
          <a:prstGeom prst="arc">
            <a:avLst/>
          </a:prstGeom>
          <a:solidFill>
            <a:srgbClr val="66FF33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sp>
        <p:nvSpPr>
          <p:cNvPr id="19" name="円弧 18">
            <a:extLst>
              <a:ext uri="{FF2B5EF4-FFF2-40B4-BE49-F238E27FC236}">
                <a16:creationId xmlns:a16="http://schemas.microsoft.com/office/drawing/2014/main" id="{B3B6B466-BE9F-DF30-A1AC-7E5061529FE6}"/>
              </a:ext>
            </a:extLst>
          </p:cNvPr>
          <p:cNvSpPr/>
          <p:nvPr/>
        </p:nvSpPr>
        <p:spPr>
          <a:xfrm>
            <a:off x="11320067" y="3969287"/>
            <a:ext cx="491910" cy="1405240"/>
          </a:xfrm>
          <a:prstGeom prst="arc">
            <a:avLst/>
          </a:prstGeom>
          <a:solidFill>
            <a:srgbClr val="66FF33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  <p:sp>
        <p:nvSpPr>
          <p:cNvPr id="20" name="円弧 19">
            <a:extLst>
              <a:ext uri="{FF2B5EF4-FFF2-40B4-BE49-F238E27FC236}">
                <a16:creationId xmlns:a16="http://schemas.microsoft.com/office/drawing/2014/main" id="{D3486727-0434-C512-C67F-51877CC57B85}"/>
              </a:ext>
            </a:extLst>
          </p:cNvPr>
          <p:cNvSpPr/>
          <p:nvPr/>
        </p:nvSpPr>
        <p:spPr>
          <a:xfrm>
            <a:off x="11249652" y="1699783"/>
            <a:ext cx="632740" cy="2124035"/>
          </a:xfrm>
          <a:prstGeom prst="arc">
            <a:avLst/>
          </a:prstGeom>
          <a:solidFill>
            <a:srgbClr val="66FF33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2128380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EE752BA-0E7C-4DF9-5333-37E267F8A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75758" y="3019696"/>
            <a:ext cx="6862946" cy="823554"/>
          </a:xfrm>
          <a:prstGeom prst="rect">
            <a:avLst/>
          </a:prstGeom>
        </p:spPr>
      </p:pic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F00D0286-C7DB-FF78-DF6E-2D0BBDB90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46498" cy="67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6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FBFA8946-FB5C-546E-1BD5-9EF3FC07ABFC}"/>
              </a:ext>
            </a:extLst>
          </p:cNvPr>
          <p:cNvSpPr txBox="1">
            <a:spLocks/>
          </p:cNvSpPr>
          <p:nvPr/>
        </p:nvSpPr>
        <p:spPr bwMode="black">
          <a:xfrm>
            <a:off x="1871951" y="213787"/>
            <a:ext cx="7729728" cy="1188720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4400" b="1" cap="none">
                <a:solidFill>
                  <a:srgbClr val="BB9981">
                    <a:lumMod val="75000"/>
                  </a:srgbClr>
                </a:solidFill>
                <a:latin typeface="Franklin Gothic Book" panose="020B0503020102020204" pitchFamily="34" charset="0"/>
                <a:ea typeface="HGｺﾞｼｯｸE" panose="020B0909000000000000" pitchFamily="49" charset="-128"/>
              </a:rPr>
              <a:t>Miro</a:t>
            </a:r>
            <a:endParaRPr kumimoji="1" lang="en-US" altLang="ja-JP" sz="4400" b="1" i="0" u="none" strike="noStrike" kern="1200" cap="none" spc="200" normalizeH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HGｺﾞｼｯｸE" panose="020B0909000000000000" pitchFamily="49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23567BB-E7F4-2E01-A0DA-715BAB191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75758" y="3019696"/>
            <a:ext cx="6862946" cy="823554"/>
          </a:xfrm>
          <a:prstGeom prst="rect">
            <a:avLst/>
          </a:prstGeom>
        </p:spPr>
      </p:pic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A391488F-93F4-DD1B-8C3F-C0806B6B1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43" y="1651076"/>
            <a:ext cx="2882908" cy="40375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ja-JP" altLang="en-US" sz="3600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外部設計</a:t>
            </a:r>
          </a:p>
        </p:txBody>
      </p:sp>
      <p:pic>
        <p:nvPicPr>
          <p:cNvPr id="3" name="図 2" descr="グラフィカル ユーザー インターフェイス, アプリケーション&#10;&#10;中程度の精度で自動的に生成された説明">
            <a:extLst>
              <a:ext uri="{FF2B5EF4-FFF2-40B4-BE49-F238E27FC236}">
                <a16:creationId xmlns:a16="http://schemas.microsoft.com/office/drawing/2014/main" id="{FDA21F2E-5E5F-6372-341B-49BE53D3F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5" y="2551968"/>
            <a:ext cx="11317279" cy="427732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BCFF7EE-37B9-6618-120A-E767BED297E2}"/>
              </a:ext>
            </a:extLst>
          </p:cNvPr>
          <p:cNvSpPr txBox="1"/>
          <p:nvPr/>
        </p:nvSpPr>
        <p:spPr>
          <a:xfrm>
            <a:off x="4711700" y="1687315"/>
            <a:ext cx="5079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テンプレートがたくさん</a:t>
            </a:r>
            <a:endParaRPr kumimoji="1" lang="en-US" altLang="ja-JP" sz="320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sz="3200">
                <a:solidFill>
                  <a:srgbClr val="FF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同時編集可能</a:t>
            </a:r>
          </a:p>
        </p:txBody>
      </p:sp>
    </p:spTree>
    <p:extLst>
      <p:ext uri="{BB962C8B-B14F-4D97-AF65-F5344CB8AC3E}">
        <p14:creationId xmlns:p14="http://schemas.microsoft.com/office/powerpoint/2010/main" val="3197798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FBFA8946-FB5C-546E-1BD5-9EF3FC07ABFC}"/>
              </a:ext>
            </a:extLst>
          </p:cNvPr>
          <p:cNvSpPr txBox="1">
            <a:spLocks/>
          </p:cNvSpPr>
          <p:nvPr/>
        </p:nvSpPr>
        <p:spPr bwMode="black">
          <a:xfrm>
            <a:off x="1871951" y="213787"/>
            <a:ext cx="7729728" cy="1188720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4400" b="1" cap="none">
                <a:solidFill>
                  <a:srgbClr val="BB9981">
                    <a:lumMod val="75000"/>
                  </a:srgbClr>
                </a:solidFill>
                <a:latin typeface="Franklin Gothic Book" panose="020B0503020102020204" pitchFamily="34" charset="0"/>
                <a:ea typeface="HGｺﾞｼｯｸE" panose="020B0909000000000000" pitchFamily="49" charset="-128"/>
              </a:rPr>
              <a:t>Miro</a:t>
            </a:r>
            <a:endParaRPr kumimoji="1" lang="en-US" altLang="ja-JP" sz="4400" b="1" i="0" u="none" strike="noStrike" kern="1200" cap="none" spc="200" normalizeH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HGｺﾞｼｯｸE" panose="020B0909000000000000" pitchFamily="49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23567BB-E7F4-2E01-A0DA-715BAB191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75758" y="3019696"/>
            <a:ext cx="6862946" cy="823554"/>
          </a:xfrm>
          <a:prstGeom prst="rect">
            <a:avLst/>
          </a:prstGeom>
        </p:spPr>
      </p:pic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A391488F-93F4-DD1B-8C3F-C0806B6B1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43" y="1651076"/>
            <a:ext cx="2882908" cy="40375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ja-JP" altLang="en-US" sz="3600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内部設計</a:t>
            </a:r>
          </a:p>
        </p:txBody>
      </p:sp>
      <p:pic>
        <p:nvPicPr>
          <p:cNvPr id="2" name="内部設計デモ2">
            <a:hlinkClick r:id="" action="ppaction://media"/>
            <a:extLst>
              <a:ext uri="{FF2B5EF4-FFF2-40B4-BE49-F238E27FC236}">
                <a16:creationId xmlns:a16="http://schemas.microsoft.com/office/drawing/2014/main" id="{1EDBCA70-D549-809D-B6BA-5080F391A69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88.607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089" y="2317466"/>
            <a:ext cx="11253366" cy="455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0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4AEC2C1E-66ED-D63C-D455-CB15D1B952A1}"/>
              </a:ext>
            </a:extLst>
          </p:cNvPr>
          <p:cNvSpPr txBox="1">
            <a:spLocks/>
          </p:cNvSpPr>
          <p:nvPr/>
        </p:nvSpPr>
        <p:spPr bwMode="black">
          <a:xfrm>
            <a:off x="2505979" y="239548"/>
            <a:ext cx="7729728" cy="1188720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1" i="0" u="none" strike="noStrike" kern="1200" cap="none" spc="200" normalizeH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HGｺﾞｼｯｸE" panose="020B0909000000000000" pitchFamily="49" charset="-128"/>
              </a:rPr>
              <a:t>JIRA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5974627-71F5-6C39-0767-843A60C10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75758" y="3019696"/>
            <a:ext cx="6862946" cy="823554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F4AD294-3FE3-1003-59CB-B89E4BCA4B59}"/>
              </a:ext>
            </a:extLst>
          </p:cNvPr>
          <p:cNvSpPr txBox="1"/>
          <p:nvPr/>
        </p:nvSpPr>
        <p:spPr>
          <a:xfrm>
            <a:off x="174845" y="1824520"/>
            <a:ext cx="2783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ロードマップ</a:t>
            </a:r>
          </a:p>
        </p:txBody>
      </p:sp>
      <p:pic>
        <p:nvPicPr>
          <p:cNvPr id="6" name="図 5" descr="タイムライン&#10;&#10;中程度の精度で自動的に生成された説明">
            <a:extLst>
              <a:ext uri="{FF2B5EF4-FFF2-40B4-BE49-F238E27FC236}">
                <a16:creationId xmlns:a16="http://schemas.microsoft.com/office/drawing/2014/main" id="{F6A3247A-1334-921A-2366-4BB149F4D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79" y="1710278"/>
            <a:ext cx="8889475" cy="514772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DDFE28F-54B1-9139-2C5A-132DCFD61C45}"/>
              </a:ext>
            </a:extLst>
          </p:cNvPr>
          <p:cNvSpPr txBox="1"/>
          <p:nvPr/>
        </p:nvSpPr>
        <p:spPr>
          <a:xfrm>
            <a:off x="291491" y="2743992"/>
            <a:ext cx="243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スケジュール管理</a:t>
            </a:r>
            <a:endParaRPr kumimoji="1" lang="en-US" altLang="ja-JP">
              <a:solidFill>
                <a:srgbClr val="FF0000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10" name="図 9" descr="絵と文字の加工写真&#10;&#10;中程度の精度で自動的に生成された説明">
            <a:extLst>
              <a:ext uri="{FF2B5EF4-FFF2-40B4-BE49-F238E27FC236}">
                <a16:creationId xmlns:a16="http://schemas.microsoft.com/office/drawing/2014/main" id="{D028CF47-56D7-7C1D-1C53-D5F48D782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91" y="4324108"/>
            <a:ext cx="1945273" cy="157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49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4AEC2C1E-66ED-D63C-D455-CB15D1B952A1}"/>
              </a:ext>
            </a:extLst>
          </p:cNvPr>
          <p:cNvSpPr txBox="1">
            <a:spLocks/>
          </p:cNvSpPr>
          <p:nvPr/>
        </p:nvSpPr>
        <p:spPr bwMode="black">
          <a:xfrm>
            <a:off x="2505979" y="239548"/>
            <a:ext cx="7729728" cy="1188720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1" i="0" u="none" strike="noStrike" kern="1200" cap="none" spc="200" normalizeH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HGｺﾞｼｯｸE" panose="020B0909000000000000" pitchFamily="49" charset="-128"/>
              </a:rPr>
              <a:t>JIRA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5974627-71F5-6C39-0767-843A60C10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75758" y="3019696"/>
            <a:ext cx="6862946" cy="823554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F4AD294-3FE3-1003-59CB-B89E4BCA4B59}"/>
              </a:ext>
            </a:extLst>
          </p:cNvPr>
          <p:cNvSpPr txBox="1"/>
          <p:nvPr/>
        </p:nvSpPr>
        <p:spPr>
          <a:xfrm>
            <a:off x="103034" y="1979635"/>
            <a:ext cx="1964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バックログ</a:t>
            </a:r>
          </a:p>
        </p:txBody>
      </p:sp>
      <p:pic>
        <p:nvPicPr>
          <p:cNvPr id="3" name="Jiraデモ">
            <a:hlinkClick r:id="" action="ppaction://media"/>
            <a:extLst>
              <a:ext uri="{FF2B5EF4-FFF2-40B4-BE49-F238E27FC236}">
                <a16:creationId xmlns:a16="http://schemas.microsoft.com/office/drawing/2014/main" id="{BE5D551C-0D78-2169-7A06-11FEBDBB3BE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23.6"/>
                </p14:media>
              </p:ext>
            </p:extLst>
          </p:nvPr>
        </p:nvPicPr>
        <p:blipFill rotWithShape="1">
          <a:blip r:embed="rId5"/>
          <a:srcRect l="14347" t="6883"/>
          <a:stretch/>
        </p:blipFill>
        <p:spPr>
          <a:xfrm>
            <a:off x="2505979" y="1737218"/>
            <a:ext cx="8889475" cy="512078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8CB178-F294-7B9D-1D41-DC9FD6190C3F}"/>
              </a:ext>
            </a:extLst>
          </p:cNvPr>
          <p:cNvSpPr txBox="1"/>
          <p:nvPr/>
        </p:nvSpPr>
        <p:spPr>
          <a:xfrm>
            <a:off x="56304" y="2582625"/>
            <a:ext cx="3134365" cy="171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機能、ファイルに対して</a:t>
            </a:r>
            <a:endParaRPr kumimoji="1" lang="en-US" altLang="ja-JP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000">
                <a:solidFill>
                  <a:srgbClr val="FF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優先順位</a:t>
            </a:r>
            <a:endParaRPr kumimoji="1" lang="en-US" altLang="ja-JP" sz="2000">
              <a:solidFill>
                <a:srgbClr val="FF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000">
                <a:solidFill>
                  <a:srgbClr val="FF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重み（レベル）</a:t>
            </a:r>
            <a:endParaRPr kumimoji="1" lang="en-US" altLang="ja-JP" sz="2000">
              <a:solidFill>
                <a:srgbClr val="FF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000">
                <a:solidFill>
                  <a:srgbClr val="FF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タスクの割り当て</a:t>
            </a:r>
            <a:endParaRPr kumimoji="1" lang="en-US" altLang="ja-JP" sz="2000">
              <a:solidFill>
                <a:srgbClr val="FF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8CAAA09-A443-57F1-2CA8-A677058D81DF}"/>
              </a:ext>
            </a:extLst>
          </p:cNvPr>
          <p:cNvSpPr txBox="1"/>
          <p:nvPr/>
        </p:nvSpPr>
        <p:spPr>
          <a:xfrm>
            <a:off x="209791" y="4597562"/>
            <a:ext cx="994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タブ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81CF2A-AC88-14B8-5250-4BB1ABF52DC0}"/>
              </a:ext>
            </a:extLst>
          </p:cNvPr>
          <p:cNvSpPr txBox="1"/>
          <p:nvPr/>
        </p:nvSpPr>
        <p:spPr>
          <a:xfrm>
            <a:off x="103034" y="5120782"/>
            <a:ext cx="255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作業前、進行中、完了</a:t>
            </a:r>
          </a:p>
          <a:p>
            <a:r>
              <a:rPr kumimoji="1" lang="ja-JP" altLang="en-US" sz="2000">
                <a:solidFill>
                  <a:srgbClr val="FF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視覚的にわかりやすい</a:t>
            </a:r>
            <a:endParaRPr kumimoji="1" lang="en-US" altLang="ja-JP" sz="2000">
              <a:solidFill>
                <a:srgbClr val="FF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488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048550E0-A3CF-C271-F963-F85F3292AA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6" b="9304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6E9F78-FC3F-9BCE-1797-72EB98F01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35839"/>
            <a:ext cx="8991600" cy="6186311"/>
          </a:xfr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l"/>
            <a:r>
              <a:rPr lang="en-US" altLang="ja-JP" sz="4400">
                <a:solidFill>
                  <a:schemeClr val="accent3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1</a:t>
            </a:r>
            <a:r>
              <a:rPr kumimoji="1" lang="en-US" altLang="ja-JP" sz="4400">
                <a:solidFill>
                  <a:schemeClr val="accent3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,</a:t>
            </a:r>
            <a:r>
              <a:rPr kumimoji="1" lang="ja-JP" altLang="en-US" sz="4400">
                <a:solidFill>
                  <a:schemeClr val="accent3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アプリについて</a:t>
            </a:r>
            <a:br>
              <a:rPr kumimoji="1" lang="en-US" altLang="ja-JP" sz="4400">
                <a:solidFill>
                  <a:schemeClr val="accent3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br>
              <a:rPr kumimoji="1" lang="en-US" altLang="ja-JP" sz="4400">
                <a:solidFill>
                  <a:schemeClr val="accent3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en-US" altLang="ja-JP" sz="4400">
                <a:solidFill>
                  <a:schemeClr val="accent3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2,</a:t>
            </a:r>
            <a:r>
              <a:rPr kumimoji="1" lang="ja-JP" altLang="en-US" sz="4400">
                <a:solidFill>
                  <a:schemeClr val="accent3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実装にあたって工夫したこと</a:t>
            </a:r>
            <a:br>
              <a:rPr kumimoji="1" lang="en-US" altLang="ja-JP" sz="4400">
                <a:solidFill>
                  <a:schemeClr val="accent3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br>
              <a:rPr kumimoji="1" lang="en-US" altLang="ja-JP" sz="4400">
                <a:solidFill>
                  <a:schemeClr val="accent3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kumimoji="1" lang="en-US" altLang="ja-JP" sz="4400">
                <a:solidFill>
                  <a:schemeClr val="accent3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3,</a:t>
            </a:r>
            <a:r>
              <a:rPr kumimoji="1" lang="ja-JP" altLang="en-US" sz="4400">
                <a:solidFill>
                  <a:schemeClr val="accent3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</a:t>
            </a:r>
            <a:r>
              <a:rPr lang="ja-JP" altLang="en-US" sz="4400">
                <a:solidFill>
                  <a:schemeClr val="accent3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チームについて</a:t>
            </a:r>
            <a:br>
              <a:rPr lang="en-US" altLang="ja-JP" sz="4400">
                <a:solidFill>
                  <a:schemeClr val="accent3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br>
              <a:rPr lang="en-US" altLang="ja-JP" sz="4400">
                <a:solidFill>
                  <a:schemeClr val="accent3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</a:br>
            <a:r>
              <a:rPr lang="en-US" altLang="ja-JP" sz="4400">
                <a:solidFill>
                  <a:schemeClr val="accent3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4,</a:t>
            </a:r>
            <a:r>
              <a:rPr lang="ja-JP" altLang="en-US" sz="4400">
                <a:solidFill>
                  <a:schemeClr val="accent3">
                    <a:lumMod val="75000"/>
                  </a:schemeClr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個人の成長</a:t>
            </a:r>
            <a:endParaRPr kumimoji="1" lang="ja-JP" altLang="en-US" sz="4400">
              <a:solidFill>
                <a:schemeClr val="accent3">
                  <a:lumMod val="75000"/>
                </a:schemeClr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5702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4AEC2C1E-66ED-D63C-D455-CB15D1B952A1}"/>
              </a:ext>
            </a:extLst>
          </p:cNvPr>
          <p:cNvSpPr txBox="1">
            <a:spLocks/>
          </p:cNvSpPr>
          <p:nvPr/>
        </p:nvSpPr>
        <p:spPr bwMode="black">
          <a:xfrm>
            <a:off x="2505979" y="239548"/>
            <a:ext cx="7729728" cy="1188720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1" i="0" u="none" strike="noStrike" kern="1200" cap="none" spc="200" normalizeH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HGｺﾞｼｯｸE" panose="020B0909000000000000" pitchFamily="49" charset="-128"/>
              </a:rPr>
              <a:t>JIRA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5974627-71F5-6C39-0767-843A60C10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75758" y="3019696"/>
            <a:ext cx="6862946" cy="823554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F4AD294-3FE3-1003-59CB-B89E4BCA4B59}"/>
              </a:ext>
            </a:extLst>
          </p:cNvPr>
          <p:cNvSpPr txBox="1"/>
          <p:nvPr/>
        </p:nvSpPr>
        <p:spPr>
          <a:xfrm>
            <a:off x="262135" y="1758882"/>
            <a:ext cx="1420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ボード</a:t>
            </a:r>
          </a:p>
        </p:txBody>
      </p:sp>
      <p:pic>
        <p:nvPicPr>
          <p:cNvPr id="6" name="図 5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6F4B84E8-C4E7-22C5-F947-8DEFB5C21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79" y="1643113"/>
            <a:ext cx="8889475" cy="517929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124DEE3-D5B9-0207-0B00-785297D7BCB8}"/>
              </a:ext>
            </a:extLst>
          </p:cNvPr>
          <p:cNvSpPr txBox="1"/>
          <p:nvPr/>
        </p:nvSpPr>
        <p:spPr>
          <a:xfrm>
            <a:off x="113088" y="2733294"/>
            <a:ext cx="2595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全体の進捗</a:t>
            </a:r>
            <a:endParaRPr kumimoji="1" lang="en-US" altLang="ja-JP" sz="200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sz="20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個人に課されたタスク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BC319DDB-D111-E286-9FFB-74859FF4B31C}"/>
              </a:ext>
            </a:extLst>
          </p:cNvPr>
          <p:cNvSpPr/>
          <p:nvPr/>
        </p:nvSpPr>
        <p:spPr>
          <a:xfrm>
            <a:off x="744639" y="3758789"/>
            <a:ext cx="1228801" cy="7964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1AB9EF-997C-F85E-ACD1-172F261C35D0}"/>
              </a:ext>
            </a:extLst>
          </p:cNvPr>
          <p:cNvSpPr txBox="1"/>
          <p:nvPr/>
        </p:nvSpPr>
        <p:spPr>
          <a:xfrm>
            <a:off x="11676" y="4845555"/>
            <a:ext cx="2595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視覚的にわかりやすい</a:t>
            </a:r>
          </a:p>
        </p:txBody>
      </p:sp>
    </p:spTree>
    <p:extLst>
      <p:ext uri="{BB962C8B-B14F-4D97-AF65-F5344CB8AC3E}">
        <p14:creationId xmlns:p14="http://schemas.microsoft.com/office/powerpoint/2010/main" val="3029246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22FE3FB6-CDE2-D357-7581-B7A7CBF8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75758" y="3019696"/>
            <a:ext cx="6862946" cy="823554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AF72C13B-9968-426B-D15E-B8065B6327B7}"/>
              </a:ext>
            </a:extLst>
          </p:cNvPr>
          <p:cNvSpPr txBox="1">
            <a:spLocks/>
          </p:cNvSpPr>
          <p:nvPr/>
        </p:nvSpPr>
        <p:spPr bwMode="black">
          <a:xfrm>
            <a:off x="2122648" y="778934"/>
            <a:ext cx="7729728" cy="1188720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1" i="0" u="none" strike="noStrike" kern="1200" cap="none" spc="200" normalizeH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HGｺﾞｼｯｸE" panose="020B0909000000000000" pitchFamily="49" charset="-128"/>
              </a:rPr>
              <a:t>Git</a:t>
            </a:r>
            <a:r>
              <a:rPr kumimoji="1" lang="ja-JP" altLang="en-US" sz="4400" b="1" i="0" u="none" strike="noStrike" kern="1200" cap="none" spc="200" normalizeH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HGｺﾞｼｯｸE" panose="020B0909000000000000" pitchFamily="49" charset="-128"/>
              </a:rPr>
              <a:t> </a:t>
            </a:r>
            <a:r>
              <a:rPr kumimoji="1" lang="en-US" altLang="ja-JP" sz="4400" b="1" i="0" u="none" strike="noStrike" kern="1200" cap="none" spc="200" normalizeH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HGｺﾞｼｯｸE" panose="020B0909000000000000" pitchFamily="49" charset="-128"/>
              </a:rPr>
              <a:t>hub</a:t>
            </a:r>
            <a:r>
              <a:rPr kumimoji="1" lang="ja-JP" altLang="en-US" sz="4400" i="0" u="none" strike="noStrike" kern="1200" cap="none" spc="200" normalizeH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HGｺﾞｼｯｸE" panose="020B0909000000000000" pitchFamily="49" charset="-128"/>
              </a:rPr>
              <a:t>の</a:t>
            </a:r>
            <a:r>
              <a:rPr kumimoji="1" lang="en-US" altLang="ja-JP" sz="4400" b="1" i="0" u="none" strike="noStrike" kern="1200" cap="none" spc="200" normalizeH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HGｺﾞｼｯｸE" panose="020B0909000000000000" pitchFamily="49" charset="-128"/>
              </a:rPr>
              <a:t>wiki</a:t>
            </a:r>
          </a:p>
        </p:txBody>
      </p:sp>
      <p:pic>
        <p:nvPicPr>
          <p:cNvPr id="5" name="図 4" descr="モニター画面に映るウェブサイト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8363834C-EFCF-C275-7239-7B44186F7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662" y="2664122"/>
            <a:ext cx="8128338" cy="3759256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6F9E206A-6D5D-4C72-3A3C-6F448D53A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173" y="2361061"/>
            <a:ext cx="3770489" cy="3759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「共有事項」</a:t>
            </a:r>
            <a:endParaRPr lang="en-US" altLang="ja-JP" sz="24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24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「突き当たったエラーとその解決方法」を共有</a:t>
            </a:r>
            <a:endParaRPr lang="en-US" altLang="ja-JP" sz="24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0" indent="0">
              <a:buNone/>
            </a:pPr>
            <a:endParaRPr lang="en-US" altLang="ja-JP" sz="240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0" indent="0">
              <a:buNone/>
            </a:pPr>
            <a:endParaRPr kumimoji="1" lang="en-US" altLang="ja-JP" sz="2400"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2400">
                <a:solidFill>
                  <a:srgbClr val="FF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同じ問題で時間を</a:t>
            </a:r>
            <a:endParaRPr lang="en-US" altLang="ja-JP" sz="2400">
              <a:solidFill>
                <a:srgbClr val="FF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2400">
                <a:solidFill>
                  <a:srgbClr val="FF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使わない</a:t>
            </a:r>
            <a:endParaRPr kumimoji="1" lang="ja-JP" altLang="en-US" sz="2400">
              <a:solidFill>
                <a:srgbClr val="FF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7" name="矢印: 下 6">
            <a:extLst>
              <a:ext uri="{FF2B5EF4-FFF2-40B4-BE49-F238E27FC236}">
                <a16:creationId xmlns:a16="http://schemas.microsoft.com/office/drawing/2014/main" id="{EF511C0D-A0BA-41A7-9186-0B9CC86D9B69}"/>
              </a:ext>
            </a:extLst>
          </p:cNvPr>
          <p:cNvSpPr/>
          <p:nvPr/>
        </p:nvSpPr>
        <p:spPr>
          <a:xfrm>
            <a:off x="1638213" y="3811711"/>
            <a:ext cx="824089" cy="606121"/>
          </a:xfrm>
          <a:prstGeom prst="downArrow">
            <a:avLst/>
          </a:prstGeom>
          <a:solidFill>
            <a:srgbClr val="C15324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時計が付いている｜｜｜ｐ&#10;&#10;低い精度で自動的に生成された説明">
            <a:extLst>
              <a:ext uri="{FF2B5EF4-FFF2-40B4-BE49-F238E27FC236}">
                <a16:creationId xmlns:a16="http://schemas.microsoft.com/office/drawing/2014/main" id="{A16B0B41-B2AE-0177-4C3E-AAC3E8810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648" y="5198570"/>
            <a:ext cx="1098154" cy="131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05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F2B25B-08B6-01E5-76CC-E3523B730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16" y="3132692"/>
            <a:ext cx="1751474" cy="515147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18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リーダー　　　</a:t>
            </a:r>
            <a:r>
              <a:rPr lang="ja-JP" altLang="en-US" sz="1800">
                <a:solidFill>
                  <a:schemeClr val="bg1">
                    <a:lumMod val="5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対</a:t>
            </a:r>
            <a:endParaRPr lang="en-US" altLang="ja-JP" sz="1800">
              <a:solidFill>
                <a:schemeClr val="bg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ja-JP" altLang="en-US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35D99266-F6F2-C665-1841-15284ACD35A3}"/>
              </a:ext>
            </a:extLst>
          </p:cNvPr>
          <p:cNvSpPr txBox="1">
            <a:spLocks/>
          </p:cNvSpPr>
          <p:nvPr/>
        </p:nvSpPr>
        <p:spPr bwMode="black">
          <a:xfrm>
            <a:off x="2122648" y="778934"/>
            <a:ext cx="7729728" cy="1188720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all" spc="200" normalizeH="0" baseline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j-cs"/>
              </a:rPr>
              <a:t>個人面談</a:t>
            </a: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D6233D0A-D5E3-2621-9D0D-ADE1F8407309}"/>
              </a:ext>
            </a:extLst>
          </p:cNvPr>
          <p:cNvSpPr txBox="1">
            <a:spLocks/>
          </p:cNvSpPr>
          <p:nvPr/>
        </p:nvSpPr>
        <p:spPr>
          <a:xfrm>
            <a:off x="266870" y="149727"/>
            <a:ext cx="4564774" cy="640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56A5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Gill Sans MT" panose="020B0502020104020203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チームについて</a:t>
            </a:r>
            <a:endParaRPr kumimoji="1" lang="en-US" altLang="ja-JP" sz="3200" b="0" i="0" u="none" strike="noStrike" kern="1200" cap="none" spc="0" normalizeH="0" baseline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7" name="図 6" descr="白いバックグラウンドの前に座っている人形&#10;&#10;低い精度で自動的に生成された説明">
            <a:extLst>
              <a:ext uri="{FF2B5EF4-FFF2-40B4-BE49-F238E27FC236}">
                <a16:creationId xmlns:a16="http://schemas.microsoft.com/office/drawing/2014/main" id="{18582F99-DE92-7A00-CC61-08FD9FEFE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0437" y="3467734"/>
            <a:ext cx="2284421" cy="2071688"/>
          </a:xfrm>
          <a:prstGeom prst="rect">
            <a:avLst/>
          </a:prstGeom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52CF4FB7-77EC-3EA9-4D38-6C5FF4112445}"/>
              </a:ext>
            </a:extLst>
          </p:cNvPr>
          <p:cNvSpPr txBox="1">
            <a:spLocks/>
          </p:cNvSpPr>
          <p:nvPr/>
        </p:nvSpPr>
        <p:spPr>
          <a:xfrm>
            <a:off x="4572000" y="2778567"/>
            <a:ext cx="6757474" cy="3300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・メンバーの</a:t>
            </a:r>
            <a:r>
              <a:rPr lang="ja-JP" altLang="en-US" sz="4000">
                <a:solidFill>
                  <a:srgbClr val="FF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理解度を把握</a:t>
            </a:r>
            <a:endParaRPr lang="en-US" altLang="ja-JP" sz="4000">
              <a:solidFill>
                <a:srgbClr val="FF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・チームに対する</a:t>
            </a:r>
            <a:r>
              <a:rPr lang="ja-JP" altLang="en-US" sz="4000">
                <a:solidFill>
                  <a:srgbClr val="FF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要望や提案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・腹を割った</a:t>
            </a:r>
            <a:r>
              <a:rPr lang="ja-JP" altLang="en-US" sz="4000">
                <a:solidFill>
                  <a:srgbClr val="FF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相談</a:t>
            </a:r>
            <a:endParaRPr lang="en-US" altLang="ja-JP" sz="4000">
              <a:solidFill>
                <a:srgbClr val="FF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・リラックス</a:t>
            </a:r>
          </a:p>
          <a:p>
            <a:endParaRPr lang="ja-JP" altLang="en-US"/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B0520C14-5D15-C37C-465B-0B5744F925D4}"/>
              </a:ext>
            </a:extLst>
          </p:cNvPr>
          <p:cNvSpPr txBox="1">
            <a:spLocks/>
          </p:cNvSpPr>
          <p:nvPr/>
        </p:nvSpPr>
        <p:spPr>
          <a:xfrm>
            <a:off x="2601688" y="3132691"/>
            <a:ext cx="1458299" cy="515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各メンバー</a:t>
            </a:r>
            <a:endParaRPr lang="en-US" altLang="ja-JP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C3C9E89-D56A-5CF8-E41C-BD13F0708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75758" y="3019696"/>
            <a:ext cx="6862946" cy="82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86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3973660E-B154-C7C9-4BCA-24EAA3599515}"/>
              </a:ext>
            </a:extLst>
          </p:cNvPr>
          <p:cNvSpPr/>
          <p:nvPr/>
        </p:nvSpPr>
        <p:spPr>
          <a:xfrm>
            <a:off x="5083941" y="2296392"/>
            <a:ext cx="5552612" cy="38792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人のコードを参考にするときに見やすかった。</a:t>
            </a:r>
            <a:endParaRPr kumimoji="1" lang="en-US" altLang="ja-JP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　　 自分も真似をしよう</a:t>
            </a:r>
            <a:endParaRPr kumimoji="1" lang="en-US" altLang="ja-JP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kumimoji="1" lang="en-US" altLang="ja-JP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kumimoji="1" lang="en-US" altLang="ja-JP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浅野大先生の</a:t>
            </a:r>
            <a:r>
              <a:rPr kumimoji="1" lang="en-US" altLang="ja-JP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Ajax</a:t>
            </a:r>
            <a:r>
              <a:rPr kumimoji="1" lang="ja-JP" altLang="en-US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プチ講義を何度もやって</a:t>
            </a:r>
            <a:endParaRPr kumimoji="1" lang="en-US" altLang="ja-JP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　　いただきました。</a:t>
            </a:r>
            <a:endParaRPr kumimoji="1" lang="en-US" altLang="ja-JP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kumimoji="1" lang="en-US" altLang="ja-JP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自分のためにも能動的に</a:t>
            </a:r>
            <a:endParaRPr kumimoji="1" lang="en-US" altLang="ja-JP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　　 わからないところを明確にするため、</a:t>
            </a:r>
            <a:endParaRPr kumimoji="1" lang="en-US" altLang="ja-JP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ja-JP" altLang="en-US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　　 一回メモに書き起こす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404D919-4CC1-E566-E219-427E7FC01156}"/>
              </a:ext>
            </a:extLst>
          </p:cNvPr>
          <p:cNvSpPr/>
          <p:nvPr/>
        </p:nvSpPr>
        <p:spPr>
          <a:xfrm>
            <a:off x="352891" y="2215977"/>
            <a:ext cx="3058317" cy="39596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49F367-78B8-90AA-92B6-6A3C8CCB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3" y="2399354"/>
            <a:ext cx="3058317" cy="3459580"/>
          </a:xfrm>
        </p:spPr>
        <p:txBody>
          <a:bodyPr anchor="ctr">
            <a:normAutofit/>
          </a:bodyPr>
          <a:lstStyle/>
          <a:p>
            <a:r>
              <a:rPr kumimoji="1" lang="ja-JP" altLang="en-US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名刺管理アプリの時は、自分が読めれば</a:t>
            </a:r>
            <a:r>
              <a:rPr kumimoji="1" lang="en-US" altLang="ja-JP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OK</a:t>
            </a:r>
          </a:p>
          <a:p>
            <a:pPr marL="0" indent="0">
              <a:buNone/>
            </a:pPr>
            <a:endParaRPr lang="en-US" altLang="ja-JP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kumimoji="1" lang="en-US" altLang="ja-JP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Ajax</a:t>
            </a:r>
            <a:r>
              <a:rPr kumimoji="1" lang="ja-JP" altLang="en-US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何それ・・・？</a:t>
            </a:r>
            <a:endParaRPr kumimoji="1" lang="en-US" altLang="ja-JP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0" indent="0">
              <a:buNone/>
            </a:pPr>
            <a:endParaRPr kumimoji="1" lang="en-US" altLang="ja-JP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ja-JP" altLang="en-US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まだまだ能動的に質問をできていなかった。</a:t>
            </a:r>
            <a:endParaRPr kumimoji="1" lang="en-US" altLang="ja-JP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1389304F-EDBC-C547-E922-25FFA7B85AF9}"/>
              </a:ext>
            </a:extLst>
          </p:cNvPr>
          <p:cNvSpPr txBox="1">
            <a:spLocks/>
          </p:cNvSpPr>
          <p:nvPr/>
        </p:nvSpPr>
        <p:spPr>
          <a:xfrm>
            <a:off x="278159" y="171795"/>
            <a:ext cx="2713014" cy="640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56A5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ja-JP" altLang="en-US" sz="3200">
                <a:solidFill>
                  <a:srgbClr val="BB9981">
                    <a:lumMod val="75000"/>
                  </a:srgbClr>
                </a:solidFill>
                <a:latin typeface="Gill Sans MT" panose="020B0502020104020203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個人の成長</a:t>
            </a:r>
            <a:endParaRPr kumimoji="1" lang="en-US" altLang="ja-JP" sz="3200" b="0" i="0" u="none" strike="noStrike" kern="1200" cap="none" spc="0" normalizeH="0" baseline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4BEF3EFE-C97A-5789-0680-F0F065715D34}"/>
              </a:ext>
            </a:extLst>
          </p:cNvPr>
          <p:cNvSpPr/>
          <p:nvPr/>
        </p:nvSpPr>
        <p:spPr>
          <a:xfrm>
            <a:off x="3818149" y="3428998"/>
            <a:ext cx="911895" cy="928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50352006-ECF7-2B1A-D0E6-D251145E7922}"/>
              </a:ext>
            </a:extLst>
          </p:cNvPr>
          <p:cNvSpPr/>
          <p:nvPr/>
        </p:nvSpPr>
        <p:spPr>
          <a:xfrm>
            <a:off x="10986477" y="3428998"/>
            <a:ext cx="972293" cy="928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D41FDD04-F4AA-7443-5FA7-AF6951B45016}"/>
              </a:ext>
            </a:extLst>
          </p:cNvPr>
          <p:cNvSpPr txBox="1">
            <a:spLocks/>
          </p:cNvSpPr>
          <p:nvPr/>
        </p:nvSpPr>
        <p:spPr>
          <a:xfrm>
            <a:off x="5079968" y="2399354"/>
            <a:ext cx="5556585" cy="3776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68FD7D07-1815-2978-1DCD-8D90450132B6}"/>
              </a:ext>
            </a:extLst>
          </p:cNvPr>
          <p:cNvSpPr txBox="1">
            <a:spLocks/>
          </p:cNvSpPr>
          <p:nvPr/>
        </p:nvSpPr>
        <p:spPr bwMode="black">
          <a:xfrm>
            <a:off x="2750425" y="137929"/>
            <a:ext cx="6224242" cy="1188720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none" spc="200" normalizeH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HGｺﾞｼｯｸE" panose="020B0909000000000000" pitchFamily="49" charset="-128"/>
              </a:rPr>
              <a:t>構成管理　細野</a:t>
            </a:r>
            <a:endParaRPr kumimoji="1" lang="en-US" altLang="ja-JP" sz="4400" b="0" i="0" u="none" strike="noStrike" kern="1200" cap="none" spc="200" normalizeH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HGｺﾞｼｯｸE" panose="020B0909000000000000" pitchFamily="49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0E67194-3D63-107B-A7C3-8EBF4127761B}"/>
              </a:ext>
            </a:extLst>
          </p:cNvPr>
          <p:cNvSpPr/>
          <p:nvPr/>
        </p:nvSpPr>
        <p:spPr>
          <a:xfrm>
            <a:off x="1176051" y="1553347"/>
            <a:ext cx="1097852" cy="5473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はじめ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6DCA36F-A2F5-90BD-8A97-744B44694D0A}"/>
              </a:ext>
            </a:extLst>
          </p:cNvPr>
          <p:cNvSpPr/>
          <p:nvPr/>
        </p:nvSpPr>
        <p:spPr>
          <a:xfrm>
            <a:off x="7037968" y="1573796"/>
            <a:ext cx="1097852" cy="5473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過程</a:t>
            </a:r>
          </a:p>
        </p:txBody>
      </p:sp>
    </p:spTree>
    <p:extLst>
      <p:ext uri="{BB962C8B-B14F-4D97-AF65-F5344CB8AC3E}">
        <p14:creationId xmlns:p14="http://schemas.microsoft.com/office/powerpoint/2010/main" val="1729711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865E036C-292B-730F-FD12-98B1271C3676}"/>
              </a:ext>
            </a:extLst>
          </p:cNvPr>
          <p:cNvSpPr txBox="1">
            <a:spLocks/>
          </p:cNvSpPr>
          <p:nvPr/>
        </p:nvSpPr>
        <p:spPr bwMode="black">
          <a:xfrm>
            <a:off x="2813925" y="282313"/>
            <a:ext cx="6224242" cy="1188720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1" lang="ja-JP" altLang="en-US" sz="4400" b="0" i="0" u="none" strike="noStrike" kern="1200" cap="none" spc="200" normalizeH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HGｺﾞｼｯｸE" panose="020B0909000000000000" pitchFamily="49" charset="-128"/>
              </a:rPr>
              <a:t>構成管理　</a:t>
            </a:r>
            <a:r>
              <a:rPr kumimoji="1" lang="ja-JP" altLang="en-US" sz="4400" b="0" i="0" u="none" strike="noStrike" kern="1200" cap="none" spc="200" normalizeH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j-cs"/>
              </a:rPr>
              <a:t>細野</a:t>
            </a:r>
            <a:endParaRPr kumimoji="1" lang="en-US" altLang="ja-JP" sz="4400" b="0" i="0" u="none" strike="noStrike" kern="1200" cap="none" spc="200" normalizeH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HGｺﾞｼｯｸE" panose="020B0909000000000000" pitchFamily="49" charset="-128"/>
              <a:cs typeface="+mj-cs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A18D94D-D20D-E454-73C8-A6ECAA21A1C2}"/>
              </a:ext>
            </a:extLst>
          </p:cNvPr>
          <p:cNvSpPr/>
          <p:nvPr/>
        </p:nvSpPr>
        <p:spPr>
          <a:xfrm>
            <a:off x="3692365" y="2175353"/>
            <a:ext cx="4807269" cy="1794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見やすいコードを意識するようになれた</a:t>
            </a:r>
            <a:endParaRPr kumimoji="1" lang="en-US" altLang="ja-JP">
              <a:solidFill>
                <a:schemeClr val="tx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Ajax</a:t>
            </a:r>
            <a:r>
              <a:rPr kumimoji="1"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への理解を深めることができた</a:t>
            </a:r>
            <a:endParaRPr kumimoji="1" lang="en-US" altLang="ja-JP">
              <a:solidFill>
                <a:schemeClr val="tx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700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システムの全体像を見る意識がついた</a:t>
            </a:r>
            <a:endParaRPr kumimoji="1" lang="en-US" altLang="ja-JP" sz="1700">
              <a:solidFill>
                <a:schemeClr val="tx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700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質問力・アウトプット力向上</a:t>
            </a:r>
            <a:endParaRPr kumimoji="1" lang="en-US" altLang="ja-JP" sz="1700">
              <a:solidFill>
                <a:schemeClr val="tx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16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3B2DEB-C51A-240D-C778-EE0A4F423F89}"/>
              </a:ext>
            </a:extLst>
          </p:cNvPr>
          <p:cNvSpPr/>
          <p:nvPr/>
        </p:nvSpPr>
        <p:spPr>
          <a:xfrm>
            <a:off x="5431216" y="1860115"/>
            <a:ext cx="1097852" cy="5473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現在</a:t>
            </a: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75620B1A-79A8-01F7-98F1-B98BA88E1008}"/>
              </a:ext>
            </a:extLst>
          </p:cNvPr>
          <p:cNvSpPr/>
          <p:nvPr/>
        </p:nvSpPr>
        <p:spPr>
          <a:xfrm>
            <a:off x="704274" y="1857224"/>
            <a:ext cx="2487237" cy="1320800"/>
          </a:xfrm>
          <a:prstGeom prst="wedgeRoundRectCallout">
            <a:avLst>
              <a:gd name="adj1" fmla="val -64587"/>
              <a:gd name="adj2" fmla="val 8784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スポンジのようにどんどん技術を吸収していった！！</a:t>
            </a: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7CFBE4B3-26D3-61EC-6FC6-BBF3F8C04DE9}"/>
              </a:ext>
            </a:extLst>
          </p:cNvPr>
          <p:cNvSpPr/>
          <p:nvPr/>
        </p:nvSpPr>
        <p:spPr>
          <a:xfrm>
            <a:off x="1797251" y="4435931"/>
            <a:ext cx="3295242" cy="1523999"/>
          </a:xfrm>
          <a:prstGeom prst="wedgeRoundRectCallout">
            <a:avLst>
              <a:gd name="adj1" fmla="val -51579"/>
              <a:gd name="adj2" fmla="val 7846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>
                <a:solidFill>
                  <a:schemeClr val="tx1"/>
                </a:solidFill>
              </a:rPr>
              <a:t>技術・知識的な進歩がすごい！</a:t>
            </a:r>
            <a:endParaRPr kumimoji="1" lang="en-US" altLang="ja-JP" sz="1600">
              <a:solidFill>
                <a:schemeClr val="tx1"/>
              </a:solidFill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掲示板</a:t>
            </a:r>
            <a:r>
              <a:rPr kumimoji="1" lang="en-US" altLang="ja-JP">
                <a:solidFill>
                  <a:schemeClr val="tx1"/>
                </a:solidFill>
              </a:rPr>
              <a:t>1</a:t>
            </a:r>
            <a:r>
              <a:rPr kumimoji="1" lang="ja-JP" altLang="en-US">
                <a:solidFill>
                  <a:schemeClr val="tx1"/>
                </a:solidFill>
              </a:rPr>
              <a:t>日で作ったのは</a:t>
            </a:r>
            <a:endParaRPr kumimoji="1" lang="en-US" altLang="ja-JP">
              <a:solidFill>
                <a:schemeClr val="tx1"/>
              </a:solidFill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感動もの</a:t>
            </a: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8CD3DB3B-D597-FC1A-FC81-9C73A52A651E}"/>
              </a:ext>
            </a:extLst>
          </p:cNvPr>
          <p:cNvSpPr/>
          <p:nvPr/>
        </p:nvSpPr>
        <p:spPr>
          <a:xfrm>
            <a:off x="7323517" y="4435931"/>
            <a:ext cx="3071232" cy="1808372"/>
          </a:xfrm>
          <a:prstGeom prst="wedgeRoundRectCallout">
            <a:avLst>
              <a:gd name="adj1" fmla="val 50459"/>
              <a:gd name="adj2" fmla="val 7483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成長速度がすごい！</a:t>
            </a:r>
            <a:endParaRPr kumimoji="1" lang="en-US" altLang="ja-JP">
              <a:solidFill>
                <a:schemeClr val="tx1"/>
              </a:solidFill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システムアーキテクチャとしてしっかりシステムの全体像が見えてた！</a:t>
            </a:r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64DD03A3-E195-1193-F698-C354E414FC15}"/>
              </a:ext>
            </a:extLst>
          </p:cNvPr>
          <p:cNvSpPr/>
          <p:nvPr/>
        </p:nvSpPr>
        <p:spPr>
          <a:xfrm>
            <a:off x="8997418" y="2174912"/>
            <a:ext cx="2871364" cy="1396144"/>
          </a:xfrm>
          <a:prstGeom prst="wedgeRoundRectCallout">
            <a:avLst>
              <a:gd name="adj1" fmla="val 50459"/>
              <a:gd name="adj2" fmla="val 7483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ea typeface="HGｺﾞｼｯｸE"/>
              </a:rPr>
              <a:t>積極性と成長性、</a:t>
            </a:r>
          </a:p>
          <a:p>
            <a:pPr algn="ctr"/>
            <a:r>
              <a:rPr lang="ja-JP" altLang="en-US">
                <a:solidFill>
                  <a:schemeClr val="tx1"/>
                </a:solidFill>
                <a:ea typeface="HGｺﾞｼｯｸE"/>
              </a:rPr>
              <a:t>システム全体の把握能力がすごい！</a:t>
            </a:r>
          </a:p>
          <a:p>
            <a:pPr algn="ctr"/>
            <a:r>
              <a:rPr lang="ja-JP" altLang="en-US">
                <a:solidFill>
                  <a:schemeClr val="tx1"/>
                </a:solidFill>
                <a:ea typeface="HGｺﾞｼｯｸE"/>
              </a:rPr>
              <a:t>質問力も高い</a:t>
            </a:r>
          </a:p>
        </p:txBody>
      </p:sp>
    </p:spTree>
    <p:extLst>
      <p:ext uri="{BB962C8B-B14F-4D97-AF65-F5344CB8AC3E}">
        <p14:creationId xmlns:p14="http://schemas.microsoft.com/office/powerpoint/2010/main" val="3040365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3973660E-B154-C7C9-4BCA-24EAA3599515}"/>
              </a:ext>
            </a:extLst>
          </p:cNvPr>
          <p:cNvSpPr/>
          <p:nvPr/>
        </p:nvSpPr>
        <p:spPr>
          <a:xfrm>
            <a:off x="5083941" y="2296392"/>
            <a:ext cx="5552612" cy="1794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404D919-4CC1-E566-E219-427E7FC01156}"/>
              </a:ext>
            </a:extLst>
          </p:cNvPr>
          <p:cNvSpPr/>
          <p:nvPr/>
        </p:nvSpPr>
        <p:spPr>
          <a:xfrm>
            <a:off x="391079" y="2215977"/>
            <a:ext cx="3058317" cy="39596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49F367-78B8-90AA-92B6-6A3C8CCB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3" y="2532638"/>
            <a:ext cx="3058317" cy="3326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・名刺管理アプリ作成時、</a:t>
            </a:r>
            <a:r>
              <a:rPr kumimoji="1" lang="ja-JP" altLang="en-US" sz="2400">
                <a:solidFill>
                  <a:srgbClr val="FF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データの流れが理解</a:t>
            </a:r>
            <a:r>
              <a:rPr kumimoji="1" lang="ja-JP" altLang="en-US" sz="24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できなかった</a:t>
            </a:r>
            <a:r>
              <a:rPr kumimoji="1" lang="en-US" altLang="ja-JP" sz="24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……</a:t>
            </a:r>
          </a:p>
          <a:p>
            <a:pPr marL="0" indent="0">
              <a:buNone/>
            </a:pPr>
            <a:endParaRPr lang="en-US" altLang="ja-JP" sz="24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24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・ひとりで書けない</a:t>
            </a:r>
            <a:r>
              <a:rPr kumimoji="1" lang="en-US" altLang="ja-JP" sz="24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……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1389304F-EDBC-C547-E922-25FFA7B85AF9}"/>
              </a:ext>
            </a:extLst>
          </p:cNvPr>
          <p:cNvSpPr txBox="1">
            <a:spLocks/>
          </p:cNvSpPr>
          <p:nvPr/>
        </p:nvSpPr>
        <p:spPr>
          <a:xfrm>
            <a:off x="278159" y="171795"/>
            <a:ext cx="2713014" cy="640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56A5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ja-JP" altLang="en-US" sz="3200">
                <a:solidFill>
                  <a:srgbClr val="BB9981">
                    <a:lumMod val="75000"/>
                  </a:srgbClr>
                </a:solidFill>
                <a:latin typeface="Gill Sans MT" panose="020B0502020104020203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個人の成長</a:t>
            </a:r>
            <a:endParaRPr kumimoji="1" lang="en-US" altLang="ja-JP" sz="3200" b="0" i="0" u="none" strike="noStrike" kern="1200" cap="none" spc="0" normalizeH="0" baseline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4BEF3EFE-C97A-5789-0680-F0F065715D34}"/>
              </a:ext>
            </a:extLst>
          </p:cNvPr>
          <p:cNvSpPr/>
          <p:nvPr/>
        </p:nvSpPr>
        <p:spPr>
          <a:xfrm>
            <a:off x="3818149" y="3428998"/>
            <a:ext cx="911895" cy="928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50352006-ECF7-2B1A-D0E6-D251145E7922}"/>
              </a:ext>
            </a:extLst>
          </p:cNvPr>
          <p:cNvSpPr/>
          <p:nvPr/>
        </p:nvSpPr>
        <p:spPr>
          <a:xfrm>
            <a:off x="10986477" y="3428998"/>
            <a:ext cx="972293" cy="928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F8B6A0C1-E1AD-EE39-6017-CA58BE7E8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650" y="4160600"/>
            <a:ext cx="4385158" cy="2680707"/>
          </a:xfrm>
          <a:prstGeom prst="rect">
            <a:avLst/>
          </a:prstGeom>
        </p:spPr>
      </p:pic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D41FDD04-F4AA-7443-5FA7-AF6951B45016}"/>
              </a:ext>
            </a:extLst>
          </p:cNvPr>
          <p:cNvSpPr txBox="1">
            <a:spLocks/>
          </p:cNvSpPr>
          <p:nvPr/>
        </p:nvSpPr>
        <p:spPr>
          <a:xfrm>
            <a:off x="5249758" y="2378761"/>
            <a:ext cx="5386795" cy="1817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一区切りごと明確にまとめる</a:t>
            </a:r>
            <a:endParaRPr lang="en-US" altLang="ja-JP">
              <a:solidFill>
                <a:schemeClr val="tx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>
              <a:solidFill>
                <a:schemeClr val="tx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５％でも曖昧な部分がある知識は徹底的に突き止める。</a:t>
            </a:r>
            <a:r>
              <a:rPr lang="ja-JP" altLang="en-US">
                <a:solidFill>
                  <a:srgbClr val="FF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基礎の基礎に戻って</a:t>
            </a:r>
            <a:r>
              <a:rPr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復習。</a:t>
            </a:r>
            <a:endParaRPr lang="en-US" altLang="ja-JP">
              <a:solidFill>
                <a:schemeClr val="tx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自分を問い詰める。</a:t>
            </a:r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68FD7D07-1815-2978-1DCD-8D90450132B6}"/>
              </a:ext>
            </a:extLst>
          </p:cNvPr>
          <p:cNvSpPr txBox="1">
            <a:spLocks/>
          </p:cNvSpPr>
          <p:nvPr/>
        </p:nvSpPr>
        <p:spPr bwMode="black">
          <a:xfrm>
            <a:off x="2750424" y="137929"/>
            <a:ext cx="6506117" cy="1260578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300" b="0" i="0" u="none" strike="noStrike" kern="1200" cap="none" spc="200" normalizeH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j-cs"/>
              </a:rPr>
              <a:t>コミュニケーション・品質</a:t>
            </a:r>
            <a:endParaRPr kumimoji="1" lang="en-US" altLang="ja-JP" sz="3300" b="0" i="0" u="none" strike="noStrike" kern="1200" cap="none" spc="200" normalizeH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HGｺﾞｼｯｸE" panose="020B0909000000000000" pitchFamily="49" charset="-128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none" spc="200" normalizeH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j-cs"/>
              </a:rPr>
              <a:t>猪又</a:t>
            </a:r>
            <a:endParaRPr kumimoji="1" lang="en-US" altLang="ja-JP" sz="4400" b="0" i="0" u="none" strike="noStrike" kern="1200" cap="none" spc="200" normalizeH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HGｺﾞｼｯｸE" panose="020B0909000000000000" pitchFamily="49" charset="-128"/>
              <a:cs typeface="+mj-cs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0E67194-3D63-107B-A7C3-8EBF4127761B}"/>
              </a:ext>
            </a:extLst>
          </p:cNvPr>
          <p:cNvSpPr/>
          <p:nvPr/>
        </p:nvSpPr>
        <p:spPr>
          <a:xfrm>
            <a:off x="1176051" y="1553347"/>
            <a:ext cx="1097852" cy="5473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はじめ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6DCA36F-A2F5-90BD-8A97-744B44694D0A}"/>
              </a:ext>
            </a:extLst>
          </p:cNvPr>
          <p:cNvSpPr/>
          <p:nvPr/>
        </p:nvSpPr>
        <p:spPr>
          <a:xfrm>
            <a:off x="7037968" y="1573796"/>
            <a:ext cx="1097852" cy="5473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過程</a:t>
            </a:r>
          </a:p>
        </p:txBody>
      </p:sp>
    </p:spTree>
    <p:extLst>
      <p:ext uri="{BB962C8B-B14F-4D97-AF65-F5344CB8AC3E}">
        <p14:creationId xmlns:p14="http://schemas.microsoft.com/office/powerpoint/2010/main" val="2719972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0689454-E1B1-561E-4395-2B78DC32C7A1}"/>
              </a:ext>
            </a:extLst>
          </p:cNvPr>
          <p:cNvSpPr/>
          <p:nvPr/>
        </p:nvSpPr>
        <p:spPr>
          <a:xfrm>
            <a:off x="3446441" y="2190043"/>
            <a:ext cx="4840901" cy="1794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D3140981-BDA4-FD61-058E-AEF81D9706E8}"/>
              </a:ext>
            </a:extLst>
          </p:cNvPr>
          <p:cNvSpPr txBox="1">
            <a:spLocks/>
          </p:cNvSpPr>
          <p:nvPr/>
        </p:nvSpPr>
        <p:spPr>
          <a:xfrm>
            <a:off x="278159" y="171795"/>
            <a:ext cx="2713014" cy="640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56A5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ja-JP" altLang="en-US" sz="3200">
                <a:solidFill>
                  <a:srgbClr val="BB9981">
                    <a:lumMod val="75000"/>
                  </a:srgbClr>
                </a:solidFill>
                <a:latin typeface="Gill Sans MT" panose="020B0502020104020203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個人の成長</a:t>
            </a:r>
            <a:endParaRPr kumimoji="1" lang="en-US" altLang="ja-JP" sz="3200" b="0" i="0" u="none" strike="noStrike" kern="1200" cap="none" spc="0" normalizeH="0" baseline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BF4478F2-549D-ACB4-C10A-A9C568AD2230}"/>
              </a:ext>
            </a:extLst>
          </p:cNvPr>
          <p:cNvSpPr txBox="1">
            <a:spLocks/>
          </p:cNvSpPr>
          <p:nvPr/>
        </p:nvSpPr>
        <p:spPr bwMode="black">
          <a:xfrm>
            <a:off x="2750425" y="171794"/>
            <a:ext cx="6224242" cy="1328367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1" lang="ja-JP" altLang="en-US" sz="3000" b="0" i="0" u="none" strike="noStrike" kern="1200" cap="none" spc="200" normalizeH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j-cs"/>
              </a:rPr>
              <a:t>コミュニケーション・品質</a:t>
            </a:r>
            <a:endParaRPr kumimoji="1" lang="en-US" altLang="ja-JP" sz="3000" b="0" i="0" u="none" strike="noStrike" kern="1200" cap="none" spc="200" normalizeH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HGｺﾞｼｯｸE" panose="020B0909000000000000" pitchFamily="49" charset="-128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none" spc="200" normalizeH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j-cs"/>
              </a:rPr>
              <a:t>猪又</a:t>
            </a:r>
            <a:endParaRPr kumimoji="1" lang="en-US" altLang="ja-JP" sz="4400" b="0" i="0" u="none" strike="noStrike" kern="1200" cap="none" spc="200" normalizeH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HGｺﾞｼｯｸE" panose="020B0909000000000000" pitchFamily="49" charset="-128"/>
              <a:cs typeface="+mj-cs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61A111C-E829-B587-6660-D2AE6B71B935}"/>
              </a:ext>
            </a:extLst>
          </p:cNvPr>
          <p:cNvSpPr/>
          <p:nvPr/>
        </p:nvSpPr>
        <p:spPr>
          <a:xfrm>
            <a:off x="5202108" y="1916390"/>
            <a:ext cx="1097852" cy="5473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現在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F3115AA7-9B32-70E7-C103-74A2F7447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835" y="2606271"/>
            <a:ext cx="4549422" cy="1524000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>
                <a:solidFill>
                  <a:schemeClr val="tx1"/>
                </a:solidFill>
              </a:rPr>
              <a:t>・</a:t>
            </a:r>
            <a:r>
              <a:rPr kumimoji="1"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２つのファイルをひとりで書けた！</a:t>
            </a:r>
            <a:endParaRPr kumimoji="1" lang="en-US" altLang="ja-JP">
              <a:solidFill>
                <a:schemeClr val="tx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marL="0" indent="0">
              <a:buNone/>
            </a:pPr>
            <a:r>
              <a:rPr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・コラム機能を通じてデータのやり取りを</a:t>
            </a:r>
            <a:endParaRPr lang="en-US" altLang="ja-JP">
              <a:solidFill>
                <a:schemeClr val="tx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marL="0" indent="0">
              <a:buNone/>
            </a:pPr>
            <a:r>
              <a:rPr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　深く理解</a:t>
            </a:r>
            <a:endParaRPr kumimoji="1" lang="ja-JP" altLang="en-US">
              <a:solidFill>
                <a:schemeClr val="tx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D50E1E7B-C5B7-79A2-ACB7-B0BD40750D20}"/>
              </a:ext>
            </a:extLst>
          </p:cNvPr>
          <p:cNvSpPr/>
          <p:nvPr/>
        </p:nvSpPr>
        <p:spPr>
          <a:xfrm>
            <a:off x="437574" y="1864126"/>
            <a:ext cx="2713014" cy="1320800"/>
          </a:xfrm>
          <a:prstGeom prst="wedgeRoundRectCallout">
            <a:avLst>
              <a:gd name="adj1" fmla="val -62668"/>
              <a:gd name="adj2" fmla="val 7440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分かるまで追求する</a:t>
            </a:r>
            <a:endParaRPr kumimoji="1" lang="en-US" altLang="ja-JP">
              <a:solidFill>
                <a:schemeClr val="tx1"/>
              </a:solidFill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粘り強さがすごい！！</a:t>
            </a:r>
            <a:endParaRPr kumimoji="1" lang="en-US" altLang="ja-JP">
              <a:solidFill>
                <a:schemeClr val="tx1"/>
              </a:solidFill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誰よりも質問していた</a:t>
            </a: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4C01F2D8-1F37-8646-C05C-BD880C7E3FCD}"/>
              </a:ext>
            </a:extLst>
          </p:cNvPr>
          <p:cNvSpPr/>
          <p:nvPr/>
        </p:nvSpPr>
        <p:spPr>
          <a:xfrm>
            <a:off x="8551198" y="1803297"/>
            <a:ext cx="3177169" cy="1320800"/>
          </a:xfrm>
          <a:prstGeom prst="wedgeRoundRectCallout">
            <a:avLst>
              <a:gd name="adj1" fmla="val 49506"/>
              <a:gd name="adj2" fmla="val 6970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追及する能力はチーム１</a:t>
            </a:r>
            <a:endParaRPr kumimoji="1" lang="en-US" altLang="ja-JP">
              <a:solidFill>
                <a:schemeClr val="tx1"/>
              </a:solidFill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僕も負けてられない！</a:t>
            </a:r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307EA1CA-D90E-E10F-7A30-CC5A7C68F4EF}"/>
              </a:ext>
            </a:extLst>
          </p:cNvPr>
          <p:cNvSpPr/>
          <p:nvPr/>
        </p:nvSpPr>
        <p:spPr>
          <a:xfrm>
            <a:off x="7439050" y="4546499"/>
            <a:ext cx="3150225" cy="1808372"/>
          </a:xfrm>
          <a:prstGeom prst="wedgeRoundRectCallout">
            <a:avLst>
              <a:gd name="adj1" fmla="val 61733"/>
              <a:gd name="adj2" fmla="val 6403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わからなくてもあきらめずに、点と点を着実につなげていけていた！</a:t>
            </a:r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FF9F98A3-91CA-B1A9-DF61-F1FCDE86B75A}"/>
              </a:ext>
            </a:extLst>
          </p:cNvPr>
          <p:cNvSpPr/>
          <p:nvPr/>
        </p:nvSpPr>
        <p:spPr>
          <a:xfrm>
            <a:off x="437573" y="4512387"/>
            <a:ext cx="3150226" cy="1670569"/>
          </a:xfrm>
          <a:prstGeom prst="wedgeRoundRectCallout">
            <a:avLst>
              <a:gd name="adj1" fmla="val -62668"/>
              <a:gd name="adj2" fmla="val 7440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ea typeface="HGｺﾞｼｯｸE"/>
              </a:rPr>
              <a:t>理解しようとする気概が</a:t>
            </a:r>
          </a:p>
          <a:p>
            <a:pPr algn="ctr"/>
            <a:r>
              <a:rPr lang="ja-JP" altLang="en-US">
                <a:solidFill>
                  <a:schemeClr val="tx1"/>
                </a:solidFill>
                <a:ea typeface="HGｺﾞｼｯｸE"/>
              </a:rPr>
              <a:t>強く感じられる</a:t>
            </a:r>
            <a:endParaRPr lang="ja-JP">
              <a:solidFill>
                <a:schemeClr val="tx1"/>
              </a:solidFill>
              <a:ea typeface="HGｺﾞｼｯｸE"/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  <a:ea typeface="HGｺﾞｼｯｸE"/>
              </a:rPr>
              <a:t>コミュニケーション良好！</a:t>
            </a:r>
          </a:p>
        </p:txBody>
      </p:sp>
    </p:spTree>
    <p:extLst>
      <p:ext uri="{BB962C8B-B14F-4D97-AF65-F5344CB8AC3E}">
        <p14:creationId xmlns:p14="http://schemas.microsoft.com/office/powerpoint/2010/main" val="2417946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E05138F9-5A4A-DD12-699B-933647DC3AA9}"/>
              </a:ext>
            </a:extLst>
          </p:cNvPr>
          <p:cNvSpPr txBox="1">
            <a:spLocks/>
          </p:cNvSpPr>
          <p:nvPr/>
        </p:nvSpPr>
        <p:spPr bwMode="black">
          <a:xfrm>
            <a:off x="2864725" y="226829"/>
            <a:ext cx="6224242" cy="1188720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none" spc="200" normalizeH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j-cs"/>
              </a:rPr>
              <a:t>発表　小林</a:t>
            </a:r>
            <a:endParaRPr kumimoji="1" lang="en-US" altLang="ja-JP" sz="4400" b="0" i="0" u="none" strike="noStrike" kern="1200" cap="none" spc="200" normalizeH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HGｺﾞｼｯｸE" panose="020B0909000000000000" pitchFamily="49" charset="-128"/>
              <a:cs typeface="+mj-cs"/>
            </a:endParaRP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1EF61FA9-2423-589F-62EE-9772BBD96D2C}"/>
              </a:ext>
            </a:extLst>
          </p:cNvPr>
          <p:cNvSpPr txBox="1">
            <a:spLocks/>
          </p:cNvSpPr>
          <p:nvPr/>
        </p:nvSpPr>
        <p:spPr>
          <a:xfrm>
            <a:off x="278159" y="171795"/>
            <a:ext cx="2713014" cy="640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56A5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ja-JP" altLang="en-US" sz="3200">
                <a:solidFill>
                  <a:srgbClr val="BB9981">
                    <a:lumMod val="75000"/>
                  </a:srgbClr>
                </a:solidFill>
                <a:latin typeface="Gill Sans MT" panose="020B0502020104020203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個人の成長</a:t>
            </a:r>
            <a:endParaRPr kumimoji="1" lang="en-US" altLang="ja-JP" sz="3200" b="0" i="0" u="none" strike="noStrike" kern="1200" cap="none" spc="0" normalizeH="0" baseline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FA5966-110E-B8B8-E324-3544B978901D}"/>
              </a:ext>
            </a:extLst>
          </p:cNvPr>
          <p:cNvSpPr/>
          <p:nvPr/>
        </p:nvSpPr>
        <p:spPr>
          <a:xfrm>
            <a:off x="5018823" y="2296392"/>
            <a:ext cx="5759105" cy="38792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ja-JP" altLang="en-US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・　記述の方法を覚える為、データのやり取りについて</a:t>
            </a:r>
            <a:endParaRPr lang="en-US" altLang="ja-JP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ja-JP" altLang="en-US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  理解できているか自分で確認を取りながら作成していた</a:t>
            </a:r>
            <a:endParaRPr lang="en-US" altLang="ja-JP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endParaRPr lang="en-US" altLang="ja-JP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ja-JP" altLang="en-US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・　サーバーサイドを初めて学んだので理解し難い</a:t>
            </a:r>
            <a:endParaRPr lang="en-US" altLang="ja-JP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ja-JP" altLang="en-US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   部分も多かった</a:t>
            </a:r>
          </a:p>
          <a:p>
            <a:endParaRPr lang="en-US" altLang="ja-JP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ja-JP" altLang="en-US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・  理解したつもりで進んでいることが多いと反省、</a:t>
            </a:r>
            <a:endParaRPr lang="en-US" altLang="ja-JP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r>
              <a:rPr lang="ja-JP" altLang="en-US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    課題の発見</a:t>
            </a:r>
            <a:endParaRPr lang="en-US" altLang="ja-JP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86C98F1-6AFA-9701-20D8-60B388F5C36A}"/>
              </a:ext>
            </a:extLst>
          </p:cNvPr>
          <p:cNvSpPr/>
          <p:nvPr/>
        </p:nvSpPr>
        <p:spPr>
          <a:xfrm>
            <a:off x="352891" y="2215977"/>
            <a:ext cx="3058317" cy="39596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endParaRPr kumimoji="1" lang="ja-JP" altLang="en-US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A205CC9E-66DA-2D81-FC8A-C4CC6EB6B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3" y="2399354"/>
            <a:ext cx="3058317" cy="3459580"/>
          </a:xfrm>
        </p:spPr>
        <p:txBody>
          <a:bodyPr anchor="ctr">
            <a:normAutofit/>
          </a:bodyPr>
          <a:lstStyle/>
          <a:p>
            <a:r>
              <a:rPr lang="en-US" altLang="ja-JP" sz="2000">
                <a:solidFill>
                  <a:schemeClr val="tx1"/>
                </a:solidFill>
                <a:latin typeface="UD デジタル 教科書体 NK-R"/>
                <a:ea typeface="UD デジタル 教科書体 NK-R"/>
              </a:rPr>
              <a:t>用語の意味</a:t>
            </a:r>
            <a:r>
              <a:rPr lang="ja-JP" altLang="en-US" sz="2000">
                <a:solidFill>
                  <a:schemeClr val="tx1"/>
                </a:solidFill>
                <a:latin typeface="UD デジタル 教科書体 NK-R"/>
                <a:ea typeface="UD デジタル 教科書体 NK-R"/>
              </a:rPr>
              <a:t>だけ</a:t>
            </a:r>
            <a:r>
              <a:rPr lang="en-US" altLang="ja-JP" sz="2000">
                <a:solidFill>
                  <a:schemeClr val="tx1"/>
                </a:solidFill>
                <a:latin typeface="UD デジタル 教科書体 NK-R"/>
                <a:ea typeface="UD デジタル 教科書体 NK-R"/>
              </a:rPr>
              <a:t>は頭に入る</a:t>
            </a:r>
          </a:p>
          <a:p>
            <a:endParaRPr lang="en-US" altLang="ja-JP" sz="2000">
              <a:solidFill>
                <a:schemeClr val="tx1"/>
              </a:solidFill>
              <a:latin typeface="UD デジタル 教科書体 NK-R"/>
              <a:ea typeface="UD デジタル 教科書体 NK-R"/>
            </a:endParaRPr>
          </a:p>
          <a:p>
            <a:r>
              <a:rPr lang="en-US" altLang="ja-JP" sz="2000">
                <a:solidFill>
                  <a:schemeClr val="tx1"/>
                </a:solidFill>
                <a:latin typeface="UD デジタル 教科書体 NK-R"/>
                <a:ea typeface="UD デジタル 教科書体 NK-R"/>
              </a:rPr>
              <a:t>記述の方法が覚えられない</a:t>
            </a:r>
          </a:p>
          <a:p>
            <a:endParaRPr lang="en-US" altLang="ja-JP" sz="2000">
              <a:solidFill>
                <a:schemeClr val="tx1"/>
              </a:solidFill>
              <a:latin typeface="UD デジタル 教科書体 NK-R"/>
              <a:ea typeface="UD デジタル 教科書体 NK-R"/>
            </a:endParaRPr>
          </a:p>
          <a:p>
            <a:r>
              <a:rPr lang="en-US" altLang="ja-JP" sz="2000">
                <a:solidFill>
                  <a:schemeClr val="tx1"/>
                </a:solidFill>
                <a:latin typeface="UD デジタル 教科書体 NK-R"/>
                <a:ea typeface="UD デジタル 教科書体 NK-R"/>
              </a:rPr>
              <a:t>深くまで学んだことがない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2D29C778-1F39-C387-FAC5-E30D478B6B01}"/>
              </a:ext>
            </a:extLst>
          </p:cNvPr>
          <p:cNvSpPr/>
          <p:nvPr/>
        </p:nvSpPr>
        <p:spPr>
          <a:xfrm>
            <a:off x="3818149" y="3428998"/>
            <a:ext cx="911895" cy="928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5E2146BB-355C-5B71-8A7D-CB56CCE52A93}"/>
              </a:ext>
            </a:extLst>
          </p:cNvPr>
          <p:cNvSpPr/>
          <p:nvPr/>
        </p:nvSpPr>
        <p:spPr>
          <a:xfrm>
            <a:off x="10986477" y="3428998"/>
            <a:ext cx="972293" cy="928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96DE15C4-BF27-834F-2118-3131307F083A}"/>
              </a:ext>
            </a:extLst>
          </p:cNvPr>
          <p:cNvSpPr txBox="1">
            <a:spLocks/>
          </p:cNvSpPr>
          <p:nvPr/>
        </p:nvSpPr>
        <p:spPr>
          <a:xfrm>
            <a:off x="5079968" y="2399354"/>
            <a:ext cx="5556585" cy="3776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8DD5AEE-7C2E-4A38-43E3-E58B114E21C2}"/>
              </a:ext>
            </a:extLst>
          </p:cNvPr>
          <p:cNvSpPr/>
          <p:nvPr/>
        </p:nvSpPr>
        <p:spPr>
          <a:xfrm>
            <a:off x="1176051" y="1553347"/>
            <a:ext cx="1097852" cy="5473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はじめ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7305350-FF7F-42ED-7B2F-9D245A5F7F0D}"/>
              </a:ext>
            </a:extLst>
          </p:cNvPr>
          <p:cNvSpPr/>
          <p:nvPr/>
        </p:nvSpPr>
        <p:spPr>
          <a:xfrm>
            <a:off x="7037968" y="1573796"/>
            <a:ext cx="1097852" cy="5473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過程</a:t>
            </a:r>
          </a:p>
        </p:txBody>
      </p:sp>
    </p:spTree>
    <p:extLst>
      <p:ext uri="{BB962C8B-B14F-4D97-AF65-F5344CB8AC3E}">
        <p14:creationId xmlns:p14="http://schemas.microsoft.com/office/powerpoint/2010/main" val="1815951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80D52675-C963-AFC4-E03F-C2F6CB6F5D80}"/>
              </a:ext>
            </a:extLst>
          </p:cNvPr>
          <p:cNvSpPr txBox="1">
            <a:spLocks/>
          </p:cNvSpPr>
          <p:nvPr/>
        </p:nvSpPr>
        <p:spPr bwMode="black">
          <a:xfrm>
            <a:off x="2864725" y="277629"/>
            <a:ext cx="6224242" cy="1188720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400" cap="none">
                <a:solidFill>
                  <a:srgbClr val="BB9981">
                    <a:lumMod val="75000"/>
                  </a:srgbClr>
                </a:solidFill>
                <a:latin typeface="Gill Sans MT" panose="020B0502020104020203"/>
                <a:ea typeface="HGｺﾞｼｯｸE" panose="020B0909000000000000" pitchFamily="49" charset="-128"/>
              </a:rPr>
              <a:t>発表　小林</a:t>
            </a:r>
            <a:endParaRPr kumimoji="1" lang="en-US" altLang="ja-JP" sz="4400" b="0" i="0" u="none" strike="noStrike" kern="1200" cap="none" spc="200" normalizeH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HGｺﾞｼｯｸE" panose="020B0909000000000000" pitchFamily="49" charset="-128"/>
              <a:cs typeface="+mj-cs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66E0C11-2C91-2C29-EFDC-AA67CCCB20F5}"/>
              </a:ext>
            </a:extLst>
          </p:cNvPr>
          <p:cNvSpPr/>
          <p:nvPr/>
        </p:nvSpPr>
        <p:spPr>
          <a:xfrm>
            <a:off x="3675549" y="2425700"/>
            <a:ext cx="4840901" cy="1794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8F90C96-15EC-FFF5-CA76-E1A3BB934321}"/>
              </a:ext>
            </a:extLst>
          </p:cNvPr>
          <p:cNvSpPr/>
          <p:nvPr/>
        </p:nvSpPr>
        <p:spPr>
          <a:xfrm>
            <a:off x="5431216" y="2152047"/>
            <a:ext cx="1097852" cy="5473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現在</a:t>
            </a: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026FE955-EE6C-35F9-A860-795674ABE2EC}"/>
              </a:ext>
            </a:extLst>
          </p:cNvPr>
          <p:cNvSpPr/>
          <p:nvPr/>
        </p:nvSpPr>
        <p:spPr>
          <a:xfrm>
            <a:off x="664531" y="2279884"/>
            <a:ext cx="2683511" cy="1320800"/>
          </a:xfrm>
          <a:prstGeom prst="wedgeRoundRectCallout">
            <a:avLst>
              <a:gd name="adj1" fmla="val -59594"/>
              <a:gd name="adj2" fmla="val 7305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先生やメンバーの話をよく聞いてよく覚えていた！</a:t>
            </a: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BE878B5D-3CD2-EF9E-92D8-A879169549F1}"/>
              </a:ext>
            </a:extLst>
          </p:cNvPr>
          <p:cNvSpPr/>
          <p:nvPr/>
        </p:nvSpPr>
        <p:spPr>
          <a:xfrm>
            <a:off x="8683532" y="2279884"/>
            <a:ext cx="3177169" cy="1320800"/>
          </a:xfrm>
          <a:prstGeom prst="wedgeRoundRectCallout">
            <a:avLst>
              <a:gd name="adj1" fmla="val 45874"/>
              <a:gd name="adj2" fmla="val 9255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周りを見る力がとてもある</a:t>
            </a:r>
            <a:endParaRPr kumimoji="1" lang="en-US" altLang="ja-JP">
              <a:solidFill>
                <a:schemeClr val="tx1"/>
              </a:solidFill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質問力がすさまじく向上！</a:t>
            </a:r>
            <a:r>
              <a:rPr kumimoji="1" lang="ja-JP" altLang="en-US" sz="1600">
                <a:solidFill>
                  <a:schemeClr val="tx1"/>
                </a:solidFill>
              </a:rPr>
              <a:t>人に頼ってくれるようになった</a:t>
            </a: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2321B38F-947B-484E-FE9F-AEC492F188B9}"/>
              </a:ext>
            </a:extLst>
          </p:cNvPr>
          <p:cNvSpPr/>
          <p:nvPr/>
        </p:nvSpPr>
        <p:spPr>
          <a:xfrm>
            <a:off x="1279359" y="4578116"/>
            <a:ext cx="3824303" cy="1523999"/>
          </a:xfrm>
          <a:prstGeom prst="wedgeRoundRectCallout">
            <a:avLst>
              <a:gd name="adj1" fmla="val -56882"/>
              <a:gd name="adj2" fmla="val 7729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一人で疑問や分からないこと</a:t>
            </a:r>
            <a:endParaRPr kumimoji="1" lang="en-US" altLang="ja-JP">
              <a:solidFill>
                <a:schemeClr val="tx1"/>
              </a:solidFill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を抱え込むことが少なくなった！</a:t>
            </a: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71064E83-717D-2703-47C6-5F957E6A5B09}"/>
              </a:ext>
            </a:extLst>
          </p:cNvPr>
          <p:cNvSpPr/>
          <p:nvPr/>
        </p:nvSpPr>
        <p:spPr>
          <a:xfrm>
            <a:off x="8009733" y="4584232"/>
            <a:ext cx="3071232" cy="1808372"/>
          </a:xfrm>
          <a:prstGeom prst="wedgeRoundRectCallout">
            <a:avLst>
              <a:gd name="adj1" fmla="val 72717"/>
              <a:gd name="adj2" fmla="val 5765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質問がとても具体的になって理解してるんだなと感じた</a:t>
            </a: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EA129903-7A87-7A6D-D11F-5EF06CD193ED}"/>
              </a:ext>
            </a:extLst>
          </p:cNvPr>
          <p:cNvSpPr txBox="1">
            <a:spLocks/>
          </p:cNvSpPr>
          <p:nvPr/>
        </p:nvSpPr>
        <p:spPr>
          <a:xfrm>
            <a:off x="278159" y="171795"/>
            <a:ext cx="2713014" cy="640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56A5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ja-JP" altLang="en-US" sz="3200">
                <a:solidFill>
                  <a:srgbClr val="BB9981">
                    <a:lumMod val="75000"/>
                  </a:srgbClr>
                </a:solidFill>
                <a:latin typeface="Gill Sans MT" panose="020B0502020104020203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個人の成長</a:t>
            </a:r>
            <a:endParaRPr kumimoji="1" lang="en-US" altLang="ja-JP" sz="3200" b="0" i="0" u="none" strike="noStrike" kern="1200" cap="none" spc="0" normalizeH="0" baseline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70D86E2B-3CB6-D5C9-D46A-E67488C56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2753" y="2793648"/>
            <a:ext cx="4549422" cy="152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ja-JP" altLang="en-US">
                <a:ea typeface="HGｺﾞｼｯｸE"/>
              </a:rPr>
              <a:t>・</a:t>
            </a:r>
            <a:r>
              <a:rPr lang="ja-JP" altLang="en-US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サーバーサイドのデータのやり取りを</a:t>
            </a:r>
          </a:p>
          <a:p>
            <a:pPr marL="0" indent="0">
              <a:buNone/>
            </a:pPr>
            <a:r>
              <a:rPr lang="ja-JP" altLang="en-US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　理解できた</a:t>
            </a:r>
          </a:p>
          <a:p>
            <a:pPr marL="0" indent="0">
              <a:buNone/>
            </a:pPr>
            <a:r>
              <a:rPr lang="ja-JP" altLang="en-US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・周りをよく見る癖がついた</a:t>
            </a:r>
          </a:p>
        </p:txBody>
      </p:sp>
    </p:spTree>
    <p:extLst>
      <p:ext uri="{BB962C8B-B14F-4D97-AF65-F5344CB8AC3E}">
        <p14:creationId xmlns:p14="http://schemas.microsoft.com/office/powerpoint/2010/main" val="2661916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3973660E-B154-C7C9-4BCA-24EAA3599515}"/>
              </a:ext>
            </a:extLst>
          </p:cNvPr>
          <p:cNvSpPr/>
          <p:nvPr/>
        </p:nvSpPr>
        <p:spPr>
          <a:xfrm>
            <a:off x="5083941" y="2296392"/>
            <a:ext cx="5552612" cy="38792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404D919-4CC1-E566-E219-427E7FC01156}"/>
              </a:ext>
            </a:extLst>
          </p:cNvPr>
          <p:cNvSpPr/>
          <p:nvPr/>
        </p:nvSpPr>
        <p:spPr>
          <a:xfrm>
            <a:off x="391079" y="2215977"/>
            <a:ext cx="3058317" cy="39596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49F367-78B8-90AA-92B6-6A3C8CCB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3" y="2532638"/>
            <a:ext cx="3058317" cy="33262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ja-JP" altLang="en-US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・</a:t>
            </a:r>
            <a:r>
              <a:rPr kumimoji="1" lang="en-US" altLang="ja-JP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SQL</a:t>
            </a:r>
            <a:r>
              <a:rPr kumimoji="1" lang="ja-JP" altLang="en-US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の記憶が薄れていた</a:t>
            </a:r>
            <a:endParaRPr kumimoji="1" lang="en-US" altLang="ja-JP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0" indent="0">
              <a:buNone/>
            </a:pPr>
            <a:endParaRPr kumimoji="1" lang="en-US" altLang="ja-JP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・チームでシステムを作ることのイメージが曖昧</a:t>
            </a:r>
            <a:r>
              <a:rPr kumimoji="1" lang="en-US" altLang="ja-JP" sz="20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…</a:t>
            </a:r>
            <a:endParaRPr kumimoji="1" lang="ja-JP" altLang="en-US" sz="20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1389304F-EDBC-C547-E922-25FFA7B85AF9}"/>
              </a:ext>
            </a:extLst>
          </p:cNvPr>
          <p:cNvSpPr txBox="1">
            <a:spLocks/>
          </p:cNvSpPr>
          <p:nvPr/>
        </p:nvSpPr>
        <p:spPr>
          <a:xfrm>
            <a:off x="278159" y="171795"/>
            <a:ext cx="2713014" cy="640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56A5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ja-JP" altLang="en-US" sz="3200">
                <a:solidFill>
                  <a:srgbClr val="BB9981">
                    <a:lumMod val="75000"/>
                  </a:srgbClr>
                </a:solidFill>
                <a:latin typeface="Gill Sans MT" panose="020B0502020104020203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個人の成長</a:t>
            </a:r>
            <a:endParaRPr kumimoji="1" lang="en-US" altLang="ja-JP" sz="3200" b="0" i="0" u="none" strike="noStrike" kern="1200" cap="none" spc="0" normalizeH="0" baseline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4BEF3EFE-C97A-5789-0680-F0F065715D34}"/>
              </a:ext>
            </a:extLst>
          </p:cNvPr>
          <p:cNvSpPr/>
          <p:nvPr/>
        </p:nvSpPr>
        <p:spPr>
          <a:xfrm>
            <a:off x="3818149" y="3428998"/>
            <a:ext cx="911895" cy="928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50352006-ECF7-2B1A-D0E6-D251145E7922}"/>
              </a:ext>
            </a:extLst>
          </p:cNvPr>
          <p:cNvSpPr/>
          <p:nvPr/>
        </p:nvSpPr>
        <p:spPr>
          <a:xfrm>
            <a:off x="10986477" y="3428998"/>
            <a:ext cx="972293" cy="928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D41FDD04-F4AA-7443-5FA7-AF6951B45016}"/>
              </a:ext>
            </a:extLst>
          </p:cNvPr>
          <p:cNvSpPr txBox="1">
            <a:spLocks/>
          </p:cNvSpPr>
          <p:nvPr/>
        </p:nvSpPr>
        <p:spPr>
          <a:xfrm>
            <a:off x="5079968" y="2399354"/>
            <a:ext cx="5556585" cy="3776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・半日時間をもらい、</a:t>
            </a:r>
            <a:r>
              <a:rPr lang="en-US" altLang="ja-JP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DB</a:t>
            </a:r>
            <a:r>
              <a:rPr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の勉強</a:t>
            </a:r>
            <a:endParaRPr lang="en-US" altLang="ja-JP">
              <a:solidFill>
                <a:schemeClr val="tx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・修正点がある際は</a:t>
            </a:r>
            <a:r>
              <a:rPr lang="en-US" altLang="ja-JP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SQL</a:t>
            </a:r>
            <a:r>
              <a:rPr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文を共有・変更の呼びかけ</a:t>
            </a:r>
            <a:endParaRPr lang="en-US" altLang="ja-JP">
              <a:solidFill>
                <a:schemeClr val="tx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>
              <a:solidFill>
                <a:schemeClr val="tx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→</a:t>
            </a:r>
            <a:r>
              <a:rPr lang="en-US" altLang="ja-JP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DB</a:t>
            </a:r>
            <a:r>
              <a:rPr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はシステムの土台であるため、迅速な対応を</a:t>
            </a:r>
            <a:endParaRPr lang="en-US" altLang="ja-JP">
              <a:solidFill>
                <a:schemeClr val="tx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　心がけた</a:t>
            </a:r>
            <a:endParaRPr lang="en-US" altLang="ja-JP">
              <a:solidFill>
                <a:schemeClr val="tx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68FD7D07-1815-2978-1DCD-8D90450132B6}"/>
              </a:ext>
            </a:extLst>
          </p:cNvPr>
          <p:cNvSpPr txBox="1">
            <a:spLocks/>
          </p:cNvSpPr>
          <p:nvPr/>
        </p:nvSpPr>
        <p:spPr bwMode="black">
          <a:xfrm>
            <a:off x="2750425" y="137929"/>
            <a:ext cx="6224242" cy="1188720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4400" b="1" cap="none">
                <a:solidFill>
                  <a:srgbClr val="BB9981">
                    <a:lumMod val="75000"/>
                  </a:srgbClr>
                </a:solidFill>
                <a:latin typeface="Franklin Gothic Book" panose="020B0503020102020204" pitchFamily="34" charset="0"/>
                <a:ea typeface="HGｺﾞｼｯｸE" panose="020B0909000000000000" pitchFamily="49" charset="-128"/>
              </a:rPr>
              <a:t>DBA</a:t>
            </a:r>
            <a:r>
              <a:rPr lang="ja-JP" altLang="en-US" sz="4400" cap="none">
                <a:solidFill>
                  <a:srgbClr val="BB9981">
                    <a:lumMod val="75000"/>
                  </a:srgbClr>
                </a:solidFill>
                <a:latin typeface="Franklin Gothic Book" panose="020B0503020102020204" pitchFamily="34" charset="0"/>
                <a:ea typeface="HGｺﾞｼｯｸE" panose="020B0909000000000000" pitchFamily="49" charset="-128"/>
              </a:rPr>
              <a:t>　志村</a:t>
            </a:r>
            <a:endParaRPr kumimoji="1" lang="en-US" altLang="ja-JP" sz="4400" b="0" i="0" u="none" strike="noStrike" kern="1200" cap="none" spc="200" normalizeH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HGｺﾞｼｯｸE" panose="020B0909000000000000" pitchFamily="49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0E67194-3D63-107B-A7C3-8EBF4127761B}"/>
              </a:ext>
            </a:extLst>
          </p:cNvPr>
          <p:cNvSpPr/>
          <p:nvPr/>
        </p:nvSpPr>
        <p:spPr>
          <a:xfrm>
            <a:off x="1176051" y="1553347"/>
            <a:ext cx="1097852" cy="5473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はじめ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6DCA36F-A2F5-90BD-8A97-744B44694D0A}"/>
              </a:ext>
            </a:extLst>
          </p:cNvPr>
          <p:cNvSpPr/>
          <p:nvPr/>
        </p:nvSpPr>
        <p:spPr>
          <a:xfrm>
            <a:off x="7037968" y="1573796"/>
            <a:ext cx="1097852" cy="5473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過程</a:t>
            </a:r>
          </a:p>
        </p:txBody>
      </p:sp>
    </p:spTree>
    <p:extLst>
      <p:ext uri="{BB962C8B-B14F-4D97-AF65-F5344CB8AC3E}">
        <p14:creationId xmlns:p14="http://schemas.microsoft.com/office/powerpoint/2010/main" val="175830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048550E0-A3CF-C271-F963-F85F3292AA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6" b="9304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6E9F78-FC3F-9BCE-1797-72EB98F01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606035"/>
            <a:ext cx="8991600" cy="1645920"/>
          </a:xfr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kumimoji="1" lang="ja-JP" altLang="en-US" sz="6000">
                <a:solidFill>
                  <a:schemeClr val="accent3">
                    <a:lumMod val="75000"/>
                  </a:schemeClr>
                </a:solidFill>
                <a:latin typeface="Franklin Gothic Book" panose="020B0503020102020204" pitchFamily="34" charset="0"/>
              </a:rPr>
              <a:t>アプリについて</a:t>
            </a:r>
          </a:p>
        </p:txBody>
      </p:sp>
    </p:spTree>
    <p:extLst>
      <p:ext uri="{BB962C8B-B14F-4D97-AF65-F5344CB8AC3E}">
        <p14:creationId xmlns:p14="http://schemas.microsoft.com/office/powerpoint/2010/main" val="1850947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0689454-E1B1-561E-4395-2B78DC32C7A1}"/>
              </a:ext>
            </a:extLst>
          </p:cNvPr>
          <p:cNvSpPr/>
          <p:nvPr/>
        </p:nvSpPr>
        <p:spPr>
          <a:xfrm>
            <a:off x="3446441" y="2190043"/>
            <a:ext cx="4840901" cy="1794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D3140981-BDA4-FD61-058E-AEF81D9706E8}"/>
              </a:ext>
            </a:extLst>
          </p:cNvPr>
          <p:cNvSpPr txBox="1">
            <a:spLocks/>
          </p:cNvSpPr>
          <p:nvPr/>
        </p:nvSpPr>
        <p:spPr>
          <a:xfrm>
            <a:off x="278159" y="171795"/>
            <a:ext cx="2713014" cy="640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56A5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ja-JP" altLang="en-US" sz="3200">
                <a:solidFill>
                  <a:srgbClr val="BB9981">
                    <a:lumMod val="75000"/>
                  </a:srgbClr>
                </a:solidFill>
                <a:latin typeface="Gill Sans MT" panose="020B0502020104020203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個人の成長</a:t>
            </a:r>
            <a:endParaRPr kumimoji="1" lang="en-US" altLang="ja-JP" sz="3200" b="0" i="0" u="none" strike="noStrike" kern="1200" cap="none" spc="0" normalizeH="0" baseline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BF4478F2-549D-ACB4-C10A-A9C568AD2230}"/>
              </a:ext>
            </a:extLst>
          </p:cNvPr>
          <p:cNvSpPr txBox="1">
            <a:spLocks/>
          </p:cNvSpPr>
          <p:nvPr/>
        </p:nvSpPr>
        <p:spPr bwMode="black">
          <a:xfrm>
            <a:off x="2750425" y="171795"/>
            <a:ext cx="6224242" cy="1188720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4400" b="1" cap="none">
                <a:solidFill>
                  <a:srgbClr val="BB9981">
                    <a:lumMod val="75000"/>
                  </a:srgbClr>
                </a:solidFill>
                <a:latin typeface="Franklin Gothic Book" panose="020B0503020102020204" pitchFamily="34" charset="0"/>
                <a:ea typeface="HGｺﾞｼｯｸE" panose="020B0909000000000000" pitchFamily="49" charset="-128"/>
              </a:rPr>
              <a:t>DBA</a:t>
            </a:r>
            <a:r>
              <a:rPr lang="ja-JP" altLang="en-US" sz="4400" cap="none">
                <a:solidFill>
                  <a:srgbClr val="BB9981">
                    <a:lumMod val="75000"/>
                  </a:srgbClr>
                </a:solidFill>
                <a:latin typeface="Gill Sans MT" panose="020B0502020104020203"/>
                <a:ea typeface="HGｺﾞｼｯｸE" panose="020B0909000000000000" pitchFamily="49" charset="-128"/>
              </a:rPr>
              <a:t>　志村</a:t>
            </a:r>
            <a:endParaRPr kumimoji="1" lang="en-US" altLang="ja-JP" sz="4400" b="0" i="0" u="none" strike="noStrike" kern="1200" cap="none" spc="200" normalizeH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HGｺﾞｼｯｸE" panose="020B0909000000000000" pitchFamily="49" charset="-128"/>
              <a:cs typeface="+mj-cs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61A111C-E829-B587-6660-D2AE6B71B935}"/>
              </a:ext>
            </a:extLst>
          </p:cNvPr>
          <p:cNvSpPr/>
          <p:nvPr/>
        </p:nvSpPr>
        <p:spPr>
          <a:xfrm>
            <a:off x="5202108" y="1916390"/>
            <a:ext cx="1097852" cy="5473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現在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F3115AA7-9B32-70E7-C103-74A2F7447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835" y="2524526"/>
            <a:ext cx="4549422" cy="1524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kumimoji="1" lang="ja-JP" altLang="en-US">
                <a:solidFill>
                  <a:schemeClr val="tx1"/>
                </a:solidFill>
              </a:rPr>
              <a:t>・</a:t>
            </a:r>
            <a:r>
              <a:rPr kumimoji="1" lang="en-US" altLang="ja-JP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14</a:t>
            </a:r>
            <a:r>
              <a:rPr kumimoji="1"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テーブル＆それらのサンプルデータを</a:t>
            </a:r>
            <a:endParaRPr kumimoji="1" lang="en-US" altLang="ja-JP">
              <a:solidFill>
                <a:schemeClr val="tx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marL="0" indent="0">
              <a:buNone/>
            </a:pPr>
            <a:r>
              <a:rPr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　</a:t>
            </a:r>
            <a:r>
              <a:rPr kumimoji="1" lang="en-US" altLang="ja-JP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1</a:t>
            </a:r>
            <a:r>
              <a:rPr kumimoji="1"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日半で作成</a:t>
            </a:r>
            <a:endParaRPr kumimoji="1" lang="en-US" altLang="ja-JP">
              <a:solidFill>
                <a:schemeClr val="tx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marL="0" indent="0">
              <a:buNone/>
            </a:pPr>
            <a:r>
              <a:rPr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・チームでシステムを作ることを意識した、</a:t>
            </a:r>
            <a:endParaRPr lang="en-US" altLang="ja-JP">
              <a:solidFill>
                <a:schemeClr val="tx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marL="0" indent="0">
              <a:buNone/>
            </a:pPr>
            <a:r>
              <a:rPr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　早いレスポンスができるように</a:t>
            </a:r>
            <a:endParaRPr kumimoji="1" lang="ja-JP" altLang="en-US">
              <a:solidFill>
                <a:schemeClr val="tx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D50E1E7B-C5B7-79A2-ACB7-B0BD40750D20}"/>
              </a:ext>
            </a:extLst>
          </p:cNvPr>
          <p:cNvSpPr/>
          <p:nvPr/>
        </p:nvSpPr>
        <p:spPr>
          <a:xfrm>
            <a:off x="437574" y="1857224"/>
            <a:ext cx="2487237" cy="1320800"/>
          </a:xfrm>
          <a:prstGeom prst="wedgeRoundRectCallout">
            <a:avLst>
              <a:gd name="adj1" fmla="val -55307"/>
              <a:gd name="adj2" fmla="val 7305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すごい負けん気で難しいこともこなした。</a:t>
            </a: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どんな状況でも丁寧。</a:t>
            </a:r>
            <a:endParaRPr kumimoji="1" lang="en-US" altLang="ja-JP">
              <a:solidFill>
                <a:schemeClr val="tx1"/>
              </a:solidFill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748B9EF7-3152-B728-CC6C-36145AE3EDDC}"/>
              </a:ext>
            </a:extLst>
          </p:cNvPr>
          <p:cNvSpPr/>
          <p:nvPr/>
        </p:nvSpPr>
        <p:spPr>
          <a:xfrm>
            <a:off x="1681192" y="4512455"/>
            <a:ext cx="3150261" cy="1523999"/>
          </a:xfrm>
          <a:prstGeom prst="wedgeRoundRectCallout">
            <a:avLst>
              <a:gd name="adj1" fmla="val -52330"/>
              <a:gd name="adj2" fmla="val 6914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データベースについては、彼女に聞けばなんでも</a:t>
            </a:r>
            <a:endParaRPr kumimoji="1" lang="en-US" altLang="ja-JP">
              <a:solidFill>
                <a:schemeClr val="tx1"/>
              </a:solidFill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答えてくれます！</a:t>
            </a:r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2C2F722A-D3DD-9F09-4BE4-3FA7A4582158}"/>
              </a:ext>
            </a:extLst>
          </p:cNvPr>
          <p:cNvSpPr/>
          <p:nvPr/>
        </p:nvSpPr>
        <p:spPr>
          <a:xfrm>
            <a:off x="6751725" y="4512455"/>
            <a:ext cx="3071233" cy="1509905"/>
          </a:xfrm>
          <a:prstGeom prst="wedgeRoundRectCallout">
            <a:avLst>
              <a:gd name="adj1" fmla="val 62653"/>
              <a:gd name="adj2" fmla="val 6859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与えられた時間でしっかりと勉強し習得→応用までできる！</a:t>
            </a:r>
            <a:r>
              <a:rPr kumimoji="1" lang="en-US" altLang="ja-JP">
                <a:solidFill>
                  <a:schemeClr val="tx1"/>
                </a:solidFill>
              </a:rPr>
              <a:t>DB</a:t>
            </a:r>
            <a:r>
              <a:rPr kumimoji="1" lang="ja-JP" altLang="en-US">
                <a:solidFill>
                  <a:schemeClr val="tx1"/>
                </a:solidFill>
              </a:rPr>
              <a:t>任せてよかった！</a:t>
            </a:r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4C908E12-E7A7-76E6-9735-72A000286821}"/>
              </a:ext>
            </a:extLst>
          </p:cNvPr>
          <p:cNvSpPr/>
          <p:nvPr/>
        </p:nvSpPr>
        <p:spPr>
          <a:xfrm>
            <a:off x="8683193" y="1919204"/>
            <a:ext cx="3071233" cy="1509905"/>
          </a:xfrm>
          <a:prstGeom prst="wedgeRoundRectCallout">
            <a:avLst>
              <a:gd name="adj1" fmla="val 62653"/>
              <a:gd name="adj2" fmla="val 6859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ea typeface="HGｺﾞｼｯｸE"/>
              </a:rPr>
              <a:t>DBに関する成長を</a:t>
            </a:r>
            <a:endParaRPr lang="en-US" altLang="ja-JP">
              <a:solidFill>
                <a:schemeClr val="tx1"/>
              </a:solidFill>
              <a:ea typeface="HGｺﾞｼｯｸE"/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  <a:ea typeface="HGｺﾞｼｯｸE"/>
              </a:rPr>
              <a:t>常に感じて、</a:t>
            </a:r>
            <a:br>
              <a:rPr lang="ja-JP" altLang="en-US">
                <a:solidFill>
                  <a:schemeClr val="tx1"/>
                </a:solidFill>
                <a:ea typeface="HGｺﾞｼｯｸE"/>
              </a:rPr>
            </a:br>
            <a:r>
              <a:rPr lang="ja-JP" altLang="en-US">
                <a:solidFill>
                  <a:schemeClr val="tx1"/>
                </a:solidFill>
                <a:ea typeface="HGｺﾞｼｯｸE"/>
              </a:rPr>
              <a:t>新しいことをこなす</a:t>
            </a:r>
            <a:endParaRPr lang="en-US" altLang="ja-JP">
              <a:solidFill>
                <a:schemeClr val="tx1"/>
              </a:solidFill>
              <a:ea typeface="HGｺﾞｼｯｸE"/>
            </a:endParaRPr>
          </a:p>
          <a:p>
            <a:pPr algn="ctr"/>
            <a:r>
              <a:rPr lang="ja-JP" altLang="en-US">
                <a:solidFill>
                  <a:schemeClr val="tx1"/>
                </a:solidFill>
                <a:ea typeface="HGｺﾞｼｯｸE"/>
              </a:rPr>
              <a:t>スピードが早い！</a:t>
            </a:r>
          </a:p>
        </p:txBody>
      </p:sp>
    </p:spTree>
    <p:extLst>
      <p:ext uri="{BB962C8B-B14F-4D97-AF65-F5344CB8AC3E}">
        <p14:creationId xmlns:p14="http://schemas.microsoft.com/office/powerpoint/2010/main" val="2620361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3973660E-B154-C7C9-4BCA-24EAA3599515}"/>
              </a:ext>
            </a:extLst>
          </p:cNvPr>
          <p:cNvSpPr/>
          <p:nvPr/>
        </p:nvSpPr>
        <p:spPr>
          <a:xfrm>
            <a:off x="5083941" y="2296392"/>
            <a:ext cx="5552612" cy="38792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404D919-4CC1-E566-E219-427E7FC01156}"/>
              </a:ext>
            </a:extLst>
          </p:cNvPr>
          <p:cNvSpPr/>
          <p:nvPr/>
        </p:nvSpPr>
        <p:spPr>
          <a:xfrm>
            <a:off x="391079" y="2215977"/>
            <a:ext cx="3058317" cy="39596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49F367-78B8-90AA-92B6-6A3C8CCBE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807" y="2532638"/>
            <a:ext cx="3130563" cy="3271003"/>
          </a:xfrm>
        </p:spPr>
        <p:txBody>
          <a:bodyPr anchor="ctr"/>
          <a:lstStyle/>
          <a:p>
            <a:pPr marL="93663" indent="-93663">
              <a:buNone/>
            </a:pPr>
            <a:r>
              <a:rPr kumimoji="1" lang="ja-JP" altLang="en-US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・リーダーのようなポジション今までやったことない</a:t>
            </a:r>
            <a:r>
              <a:rPr kumimoji="1" lang="en-US" altLang="ja-JP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…</a:t>
            </a:r>
          </a:p>
          <a:p>
            <a:pPr marL="93663" indent="-93663">
              <a:buNone/>
            </a:pPr>
            <a:endParaRPr kumimoji="1" lang="en-US" altLang="ja-JP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93663" indent="-93663">
              <a:buNone/>
            </a:pPr>
            <a:r>
              <a:rPr kumimoji="1" lang="ja-JP" altLang="en-US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・</a:t>
            </a:r>
            <a:r>
              <a:rPr lang="ja-JP" altLang="en-US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みんなを引っ張ったり、全体を管理する力がない</a:t>
            </a:r>
            <a:endParaRPr lang="en-US" altLang="ja-JP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93663" indent="-93663">
              <a:buNone/>
            </a:pPr>
            <a:r>
              <a:rPr lang="ja-JP" altLang="en-US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・そもそも</a:t>
            </a:r>
            <a:r>
              <a:rPr lang="ja-JP" altLang="en-US" sz="2000">
                <a:solidFill>
                  <a:srgbClr val="FF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人の気持ち、チームの雰囲気</a:t>
            </a:r>
            <a:r>
              <a:rPr lang="ja-JP" altLang="en-US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が察せない、、、</a:t>
            </a:r>
            <a:endParaRPr kumimoji="1" lang="ja-JP" altLang="en-US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1389304F-EDBC-C547-E922-25FFA7B85AF9}"/>
              </a:ext>
            </a:extLst>
          </p:cNvPr>
          <p:cNvSpPr txBox="1">
            <a:spLocks/>
          </p:cNvSpPr>
          <p:nvPr/>
        </p:nvSpPr>
        <p:spPr>
          <a:xfrm>
            <a:off x="278159" y="171795"/>
            <a:ext cx="2713014" cy="640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56A5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ja-JP" altLang="en-US" sz="3200">
                <a:solidFill>
                  <a:srgbClr val="BB9981">
                    <a:lumMod val="75000"/>
                  </a:srgbClr>
                </a:solidFill>
                <a:latin typeface="Gill Sans MT" panose="020B0502020104020203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個人の成長</a:t>
            </a:r>
            <a:endParaRPr kumimoji="1" lang="en-US" altLang="ja-JP" sz="3200" b="0" i="0" u="none" strike="noStrike" kern="1200" cap="none" spc="0" normalizeH="0" baseline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4BEF3EFE-C97A-5789-0680-F0F065715D34}"/>
              </a:ext>
            </a:extLst>
          </p:cNvPr>
          <p:cNvSpPr/>
          <p:nvPr/>
        </p:nvSpPr>
        <p:spPr>
          <a:xfrm>
            <a:off x="3818149" y="3428998"/>
            <a:ext cx="911895" cy="928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50352006-ECF7-2B1A-D0E6-D251145E7922}"/>
              </a:ext>
            </a:extLst>
          </p:cNvPr>
          <p:cNvSpPr/>
          <p:nvPr/>
        </p:nvSpPr>
        <p:spPr>
          <a:xfrm>
            <a:off x="10986477" y="3428998"/>
            <a:ext cx="972293" cy="928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D41FDD04-F4AA-7443-5FA7-AF6951B45016}"/>
              </a:ext>
            </a:extLst>
          </p:cNvPr>
          <p:cNvSpPr txBox="1">
            <a:spLocks/>
          </p:cNvSpPr>
          <p:nvPr/>
        </p:nvSpPr>
        <p:spPr>
          <a:xfrm>
            <a:off x="5079968" y="2399354"/>
            <a:ext cx="5556585" cy="3776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0313" indent="-3770313">
              <a:buNone/>
            </a:pPr>
            <a:r>
              <a:rPr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・チーム開発についての勉強（本：</a:t>
            </a:r>
            <a:r>
              <a:rPr lang="en-US" altLang="ja-JP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SCRUM BOOTCAMP)</a:t>
            </a:r>
          </a:p>
          <a:p>
            <a:pPr marL="0" indent="0">
              <a:buNone/>
            </a:pPr>
            <a:r>
              <a:rPr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・チーム開発を効率化するアプリの模索！</a:t>
            </a:r>
            <a:endParaRPr lang="en-US" altLang="ja-JP">
              <a:solidFill>
                <a:schemeClr val="tx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・一対一の個人面談の実施！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・みんなでランチ会！</a:t>
            </a:r>
            <a:endParaRPr lang="en-US" altLang="ja-JP">
              <a:solidFill>
                <a:schemeClr val="tx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0E67194-3D63-107B-A7C3-8EBF4127761B}"/>
              </a:ext>
            </a:extLst>
          </p:cNvPr>
          <p:cNvSpPr/>
          <p:nvPr/>
        </p:nvSpPr>
        <p:spPr>
          <a:xfrm>
            <a:off x="1176051" y="1553347"/>
            <a:ext cx="1097852" cy="5473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はじめ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6DCA36F-A2F5-90BD-8A97-744B44694D0A}"/>
              </a:ext>
            </a:extLst>
          </p:cNvPr>
          <p:cNvSpPr/>
          <p:nvPr/>
        </p:nvSpPr>
        <p:spPr>
          <a:xfrm>
            <a:off x="7037968" y="1573796"/>
            <a:ext cx="1097852" cy="5473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過程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79E696CA-D81B-FBE9-E52A-B9663DBAF5DB}"/>
              </a:ext>
            </a:extLst>
          </p:cNvPr>
          <p:cNvSpPr txBox="1">
            <a:spLocks noGrp="1"/>
          </p:cNvSpPr>
          <p:nvPr>
            <p:ph type="title"/>
          </p:nvPr>
        </p:nvSpPr>
        <p:spPr bwMode="black">
          <a:xfrm>
            <a:off x="2603663" y="171795"/>
            <a:ext cx="7731125" cy="1187450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none" spc="200" normalizeH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j-cs"/>
              </a:rPr>
              <a:t>リーダー　浅野</a:t>
            </a:r>
            <a:endParaRPr kumimoji="1" lang="en-US" altLang="ja-JP" sz="4400" b="0" i="0" u="none" strike="noStrike" kern="1200" cap="none" spc="200" normalizeH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HGｺﾞｼｯｸE" panose="020B0909000000000000" pitchFamily="49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61442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6D82D9C0-32C6-52DA-0BDD-6AE9F557A778}"/>
              </a:ext>
            </a:extLst>
          </p:cNvPr>
          <p:cNvSpPr txBox="1">
            <a:spLocks/>
          </p:cNvSpPr>
          <p:nvPr/>
        </p:nvSpPr>
        <p:spPr>
          <a:xfrm>
            <a:off x="278159" y="171795"/>
            <a:ext cx="2713014" cy="640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56A5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ja-JP" altLang="en-US" sz="3200">
                <a:solidFill>
                  <a:srgbClr val="BB9981">
                    <a:lumMod val="75000"/>
                  </a:srgbClr>
                </a:solidFill>
                <a:latin typeface="Gill Sans MT" panose="020B0502020104020203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個人の成長</a:t>
            </a:r>
            <a:endParaRPr kumimoji="1" lang="en-US" altLang="ja-JP" sz="3200" b="0" i="0" u="none" strike="noStrike" kern="1200" cap="none" spc="0" normalizeH="0" baseline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2B36E6B4-352A-22FA-9189-AF31D6F765D9}"/>
              </a:ext>
            </a:extLst>
          </p:cNvPr>
          <p:cNvSpPr txBox="1">
            <a:spLocks/>
          </p:cNvSpPr>
          <p:nvPr/>
        </p:nvSpPr>
        <p:spPr bwMode="black">
          <a:xfrm>
            <a:off x="2750425" y="137929"/>
            <a:ext cx="6224242" cy="1188720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none" spc="200" normalizeH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j-cs"/>
              </a:rPr>
              <a:t>リーダー　浅野</a:t>
            </a:r>
            <a:endParaRPr kumimoji="1" lang="en-US" altLang="ja-JP" sz="4400" b="0" i="0" u="none" strike="noStrike" kern="1200" cap="none" spc="200" normalizeH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HGｺﾞｼｯｸE" panose="020B0909000000000000" pitchFamily="49" charset="-128"/>
              <a:cs typeface="+mj-cs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58E0AA3-B896-F4A1-7D0D-197A1BCEDA06}"/>
              </a:ext>
            </a:extLst>
          </p:cNvPr>
          <p:cNvSpPr/>
          <p:nvPr/>
        </p:nvSpPr>
        <p:spPr>
          <a:xfrm>
            <a:off x="3421222" y="2299127"/>
            <a:ext cx="4840901" cy="1794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今の状況を客観的にみて、問題点、解決策、ゴールまでの道を都度調整することができるようになった！</a:t>
            </a:r>
            <a:endParaRPr kumimoji="1" lang="en-US" altLang="ja-JP">
              <a:solidFill>
                <a:schemeClr val="tx1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それぞれの悩みや不安を理解しみんなのモチベーションを保つ方法が分かった！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31415B3-7A55-6167-4C19-D7AAB8193D1A}"/>
              </a:ext>
            </a:extLst>
          </p:cNvPr>
          <p:cNvSpPr/>
          <p:nvPr/>
        </p:nvSpPr>
        <p:spPr>
          <a:xfrm>
            <a:off x="5265334" y="1852381"/>
            <a:ext cx="1097852" cy="5473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現在</a:t>
            </a: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B25058E3-A35F-E605-C164-EF80D9DC0C2C}"/>
              </a:ext>
            </a:extLst>
          </p:cNvPr>
          <p:cNvSpPr/>
          <p:nvPr/>
        </p:nvSpPr>
        <p:spPr>
          <a:xfrm>
            <a:off x="403759" y="1726165"/>
            <a:ext cx="2611691" cy="1794831"/>
          </a:xfrm>
          <a:prstGeom prst="wedgeRoundRectCallout">
            <a:avLst>
              <a:gd name="adj1" fmla="val -50681"/>
              <a:gd name="adj2" fmla="val 7220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みんなの相談役。</a:t>
            </a:r>
            <a:endParaRPr kumimoji="1" lang="en-US" altLang="ja-JP">
              <a:solidFill>
                <a:schemeClr val="tx1"/>
              </a:solidFill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粘り強く教えてくれた。</a:t>
            </a:r>
            <a:endParaRPr kumimoji="1" lang="en-US" altLang="ja-JP">
              <a:solidFill>
                <a:schemeClr val="tx1"/>
              </a:solidFill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私にとっては恩師。</a:t>
            </a:r>
            <a:endParaRPr kumimoji="1" lang="en-US" altLang="ja-JP">
              <a:solidFill>
                <a:schemeClr val="tx1"/>
              </a:solidFill>
            </a:endParaRPr>
          </a:p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73823B2E-A1D2-0045-6AC7-BEC147AC03D8}"/>
              </a:ext>
            </a:extLst>
          </p:cNvPr>
          <p:cNvSpPr/>
          <p:nvPr/>
        </p:nvSpPr>
        <p:spPr>
          <a:xfrm>
            <a:off x="8667896" y="1726165"/>
            <a:ext cx="3388116" cy="1893762"/>
          </a:xfrm>
          <a:prstGeom prst="wedgeRoundRectCallout">
            <a:avLst>
              <a:gd name="adj1" fmla="val 44159"/>
              <a:gd name="adj2" fmla="val 7003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rgbClr val="FF0000"/>
                </a:solidFill>
              </a:rPr>
              <a:t>我らがリーダー！</a:t>
            </a:r>
            <a:r>
              <a:rPr kumimoji="1" lang="ja-JP" altLang="en-US">
                <a:solidFill>
                  <a:schemeClr val="tx1"/>
                </a:solidFill>
              </a:rPr>
              <a:t>どんな問題、エラーも彼の敵ではない。</a:t>
            </a:r>
            <a:endParaRPr kumimoji="1" lang="en-US" altLang="ja-JP">
              <a:solidFill>
                <a:schemeClr val="tx1"/>
              </a:solidFill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なんでも助けてくれる</a:t>
            </a:r>
            <a:endParaRPr kumimoji="1" lang="en-US" altLang="ja-JP">
              <a:solidFill>
                <a:schemeClr val="tx1"/>
              </a:solidFill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教える力が更に向上</a:t>
            </a: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A6E0FB62-57E7-3AF5-5C16-D08DD75CFEEA}"/>
              </a:ext>
            </a:extLst>
          </p:cNvPr>
          <p:cNvSpPr/>
          <p:nvPr/>
        </p:nvSpPr>
        <p:spPr>
          <a:xfrm>
            <a:off x="1438566" y="4594035"/>
            <a:ext cx="3786335" cy="1523999"/>
          </a:xfrm>
          <a:prstGeom prst="wedgeRoundRectCallout">
            <a:avLst>
              <a:gd name="adj1" fmla="val -55084"/>
              <a:gd name="adj2" fmla="val 7205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リーダーとしてどう動けばいいか常に意識してメンバーに</a:t>
            </a:r>
            <a:endParaRPr kumimoji="1" lang="en-US" altLang="ja-JP">
              <a:solidFill>
                <a:schemeClr val="tx1"/>
              </a:solidFill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働きかけていた　感謝</a:t>
            </a:r>
            <a:r>
              <a:rPr kumimoji="1" lang="en-US" altLang="ja-JP">
                <a:solidFill>
                  <a:schemeClr val="tx1"/>
                </a:solidFill>
              </a:rPr>
              <a:t>‼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26893B6E-5BFD-AAE3-5F26-792E0B9984A2}"/>
              </a:ext>
            </a:extLst>
          </p:cNvPr>
          <p:cNvSpPr/>
          <p:nvPr/>
        </p:nvSpPr>
        <p:spPr>
          <a:xfrm>
            <a:off x="7693883" y="4592405"/>
            <a:ext cx="3908504" cy="1794831"/>
          </a:xfrm>
          <a:prstGeom prst="wedgeRoundRectCallout">
            <a:avLst>
              <a:gd name="adj1" fmla="val 62810"/>
              <a:gd name="adj2" fmla="val 4322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一箇所づつ理解しているかの</a:t>
            </a:r>
            <a:endParaRPr kumimoji="1" lang="en-US" altLang="ja-JP">
              <a:solidFill>
                <a:schemeClr val="tx1"/>
              </a:solidFill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確認を取りながら</a:t>
            </a:r>
            <a:endParaRPr kumimoji="1" lang="en-US" altLang="ja-JP">
              <a:solidFill>
                <a:schemeClr val="tx1"/>
              </a:solidFill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説明してくれる！</a:t>
            </a:r>
            <a:endParaRPr kumimoji="1" lang="en-US" altLang="ja-JP">
              <a:solidFill>
                <a:schemeClr val="tx1"/>
              </a:solidFill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他にもリーダーに相応しい動きを</a:t>
            </a: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ありがとう！</a:t>
            </a:r>
            <a:endParaRPr kumimoji="1" lang="en-US" altLang="ja-JP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662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82516B-ED9A-ECEF-BB15-908E76C6FBE2}"/>
              </a:ext>
            </a:extLst>
          </p:cNvPr>
          <p:cNvSpPr txBox="1"/>
          <p:nvPr/>
        </p:nvSpPr>
        <p:spPr>
          <a:xfrm>
            <a:off x="731520" y="3013501"/>
            <a:ext cx="11057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spc="200" dirty="0">
                <a:solidFill>
                  <a:srgbClr val="BB9981">
                    <a:lumMod val="75000"/>
                  </a:srgbClr>
                </a:solidFill>
                <a:latin typeface="Gill Sans MT" panose="020B0502020104020203"/>
                <a:ea typeface="HGｺﾞｼｯｸE" panose="020B0909000000000000" pitchFamily="49" charset="-128"/>
                <a:cs typeface="+mj-cs"/>
              </a:rPr>
              <a:t>～ご清聴ありがとうございました～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0368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2DD7D3-36B6-46BD-F7B7-16EDE154D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156" y="41985"/>
            <a:ext cx="3894347" cy="640497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56A5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Gill Sans MT" panose="020B0502020104020203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アプリ制作にあたって</a:t>
            </a:r>
            <a:endParaRPr kumimoji="1" lang="en-US" altLang="ja-JP" sz="3200" b="0" i="0" u="none" strike="noStrike" kern="1200" cap="none" spc="0" normalizeH="0" baseline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B4358CB8-39C5-9AF2-214C-64112116E514}"/>
              </a:ext>
            </a:extLst>
          </p:cNvPr>
          <p:cNvSpPr/>
          <p:nvPr/>
        </p:nvSpPr>
        <p:spPr>
          <a:xfrm>
            <a:off x="6226539" y="3625153"/>
            <a:ext cx="824089" cy="827595"/>
          </a:xfrm>
          <a:prstGeom prst="downArrow">
            <a:avLst/>
          </a:prstGeom>
          <a:solidFill>
            <a:srgbClr val="C15324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43099318-BBA7-EF62-C968-7DC5FD55EBF6}"/>
              </a:ext>
            </a:extLst>
          </p:cNvPr>
          <p:cNvSpPr txBox="1">
            <a:spLocks/>
          </p:cNvSpPr>
          <p:nvPr/>
        </p:nvSpPr>
        <p:spPr bwMode="black">
          <a:xfrm>
            <a:off x="2278258" y="609948"/>
            <a:ext cx="7564242" cy="995622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400">
                <a:solidFill>
                  <a:srgbClr val="BB9981">
                    <a:lumMod val="75000"/>
                  </a:srgbClr>
                </a:solidFill>
                <a:latin typeface="Gill Sans MT" panose="020B0502020104020203"/>
                <a:ea typeface="HGｺﾞｼｯｸE" panose="020B0909000000000000" pitchFamily="49" charset="-128"/>
              </a:rPr>
              <a:t>アプリのテーマ</a:t>
            </a:r>
            <a:endParaRPr kumimoji="1" lang="ja-JP" altLang="en-US" sz="4400" b="0" i="0" u="none" strike="noStrike" kern="1200" cap="all" spc="200" normalizeH="0" baseline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HGｺﾞｼｯｸE" panose="020B0909000000000000" pitchFamily="49" charset="-128"/>
              <a:cs typeface="+mj-cs"/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E178ED00-A4AA-789C-1767-141C61330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8750" y="3019696"/>
            <a:ext cx="6862946" cy="823554"/>
          </a:xfrm>
          <a:prstGeom prst="rect">
            <a:avLst/>
          </a:prstGeom>
        </p:spPr>
      </p:pic>
      <p:pic>
        <p:nvPicPr>
          <p:cNvPr id="53" name="図 52" descr="おもちゃの人形と人の絵&#10;&#10;低い精度で自動的に生成された説明">
            <a:extLst>
              <a:ext uri="{FF2B5EF4-FFF2-40B4-BE49-F238E27FC236}">
                <a16:creationId xmlns:a16="http://schemas.microsoft.com/office/drawing/2014/main" id="{5512DE58-5352-4541-3ADF-40B801C9C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29" y="3798866"/>
            <a:ext cx="3448803" cy="2793530"/>
          </a:xfrm>
          <a:prstGeom prst="rect">
            <a:avLst/>
          </a:prstGeom>
        </p:spPr>
      </p:pic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F1DC56DB-E572-897F-BD36-ABF9BCDBD0E8}"/>
              </a:ext>
            </a:extLst>
          </p:cNvPr>
          <p:cNvSpPr txBox="1">
            <a:spLocks/>
          </p:cNvSpPr>
          <p:nvPr/>
        </p:nvSpPr>
        <p:spPr>
          <a:xfrm>
            <a:off x="3556897" y="4603946"/>
            <a:ext cx="8427156" cy="1431238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ja-JP" sz="3200">
                <a:solidFill>
                  <a:schemeClr val="tx1">
                    <a:lumMod val="50000"/>
                  </a:schemeClr>
                </a:solidFill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「</a:t>
            </a:r>
            <a:r>
              <a:rPr lang="ja-JP" altLang="en-US" sz="3200">
                <a:solidFill>
                  <a:schemeClr val="tx1">
                    <a:lumMod val="50000"/>
                  </a:schemeClr>
                </a:solidFill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忙しい社会人パパ・ママでも</a:t>
            </a:r>
            <a:endParaRPr lang="en-US" altLang="ja-JP" sz="3200">
              <a:solidFill>
                <a:schemeClr val="tx1">
                  <a:lumMod val="50000"/>
                </a:schemeClr>
              </a:solidFill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>
                <a:solidFill>
                  <a:srgbClr val="FF0000"/>
                </a:solidFill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　　</a:t>
            </a:r>
            <a:r>
              <a:rPr lang="ja-JP" altLang="ja-JP" sz="3200">
                <a:solidFill>
                  <a:srgbClr val="FF0000"/>
                </a:solidFill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妊娠</a:t>
            </a:r>
            <a:r>
              <a:rPr lang="ja-JP" altLang="en-US" sz="3200">
                <a:solidFill>
                  <a:srgbClr val="FF0000"/>
                </a:solidFill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・育児</a:t>
            </a:r>
            <a:r>
              <a:rPr lang="ja-JP" altLang="ja-JP" sz="3200">
                <a:solidFill>
                  <a:srgbClr val="FF0000"/>
                </a:solidFill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というイベントにみんなで取り組む</a:t>
            </a:r>
            <a:r>
              <a:rPr lang="ja-JP" altLang="ja-JP" sz="3200">
                <a:solidFill>
                  <a:schemeClr val="tx1">
                    <a:lumMod val="50000"/>
                  </a:schemeClr>
                </a:solidFill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」</a:t>
            </a:r>
            <a:endParaRPr lang="en-US" altLang="ja-JP" sz="3200">
              <a:solidFill>
                <a:schemeClr val="tx1">
                  <a:lumMod val="50000"/>
                </a:schemeClr>
              </a:solidFill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07C5294B-8DAC-2650-C63A-2A932DCFEE0A}"/>
              </a:ext>
            </a:extLst>
          </p:cNvPr>
          <p:cNvSpPr txBox="1">
            <a:spLocks/>
          </p:cNvSpPr>
          <p:nvPr/>
        </p:nvSpPr>
        <p:spPr>
          <a:xfrm>
            <a:off x="1155700" y="1790832"/>
            <a:ext cx="10450542" cy="19853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>
                <a:solidFill>
                  <a:schemeClr val="tx1">
                    <a:lumMod val="50000"/>
                  </a:schemeClr>
                </a:solidFill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既存のアプリは</a:t>
            </a:r>
            <a:r>
              <a:rPr lang="en-US" altLang="ja-JP" sz="3200" b="1">
                <a:solidFill>
                  <a:schemeClr val="tx1">
                    <a:lumMod val="50000"/>
                  </a:schemeClr>
                </a:solidFill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>
                <a:solidFill>
                  <a:schemeClr val="tx1">
                    <a:lumMod val="50000"/>
                  </a:schemeClr>
                </a:solidFill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　　・妊婦さん向けのものが多く</a:t>
            </a:r>
            <a:endParaRPr lang="en-US" altLang="ja-JP" sz="3200">
              <a:solidFill>
                <a:schemeClr val="tx1">
                  <a:lumMod val="50000"/>
                </a:schemeClr>
              </a:solidFill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>
                <a:solidFill>
                  <a:schemeClr val="tx1">
                    <a:lumMod val="50000"/>
                  </a:schemeClr>
                </a:solidFill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　　・出産後のサポートや家族間での情報共有を目的としたもの</a:t>
            </a:r>
            <a:endParaRPr lang="en-US" altLang="ja-JP" sz="3200">
              <a:solidFill>
                <a:schemeClr val="tx1">
                  <a:lumMod val="50000"/>
                </a:schemeClr>
              </a:solidFill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>
                <a:solidFill>
                  <a:schemeClr val="tx1">
                    <a:lumMod val="50000"/>
                  </a:schemeClr>
                </a:solidFill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　　　はアプリが分かれている　　　　　　　　　　　</a:t>
            </a:r>
            <a:endParaRPr lang="en-US" altLang="ja-JP" sz="3200">
              <a:solidFill>
                <a:schemeClr val="tx1">
                  <a:lumMod val="50000"/>
                </a:schemeClr>
              </a:solidFill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>
              <a:solidFill>
                <a:schemeClr val="tx1">
                  <a:lumMod val="50000"/>
                </a:schemeClr>
              </a:solidFill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843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4282570E-7F99-7CBB-4D2E-ED5A9F8129BE}"/>
              </a:ext>
            </a:extLst>
          </p:cNvPr>
          <p:cNvSpPr/>
          <p:nvPr/>
        </p:nvSpPr>
        <p:spPr>
          <a:xfrm>
            <a:off x="2120168" y="5752889"/>
            <a:ext cx="2853620" cy="588288"/>
          </a:xfrm>
          <a:prstGeom prst="wedgeRoundRectCallout">
            <a:avLst>
              <a:gd name="adj1" fmla="val -79243"/>
              <a:gd name="adj2" fmla="val -61025"/>
              <a:gd name="adj3" fmla="val 16667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孤独感</a:t>
            </a:r>
          </a:p>
        </p:txBody>
      </p:sp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9060054D-4F58-BC1C-1839-ADA8BC26BD1C}"/>
              </a:ext>
            </a:extLst>
          </p:cNvPr>
          <p:cNvSpPr/>
          <p:nvPr/>
        </p:nvSpPr>
        <p:spPr>
          <a:xfrm>
            <a:off x="1789174" y="4271148"/>
            <a:ext cx="3489930" cy="1080250"/>
          </a:xfrm>
          <a:prstGeom prst="wedgeRoundRectCallout">
            <a:avLst>
              <a:gd name="adj1" fmla="val -67218"/>
              <a:gd name="adj2" fmla="val 55246"/>
              <a:gd name="adj3" fmla="val 16667"/>
            </a:avLst>
          </a:prstGeom>
          <a:solidFill>
            <a:schemeClr val="bg1"/>
          </a:solidFill>
          <a:ln w="28575">
            <a:solidFill>
              <a:srgbClr val="E64A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kumimoji="1" lang="ja-JP" altLang="en-US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体調不良により衝突してしまう</a:t>
            </a:r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42205DF3-FB53-676B-F330-3A01CAB14E06}"/>
              </a:ext>
            </a:extLst>
          </p:cNvPr>
          <p:cNvSpPr/>
          <p:nvPr/>
        </p:nvSpPr>
        <p:spPr>
          <a:xfrm>
            <a:off x="1754016" y="2831171"/>
            <a:ext cx="3455295" cy="1080250"/>
          </a:xfrm>
          <a:prstGeom prst="wedgeRoundRectCallout">
            <a:avLst>
              <a:gd name="adj1" fmla="val -65946"/>
              <a:gd name="adj2" fmla="val 19086"/>
              <a:gd name="adj3" fmla="val 16667"/>
            </a:avLst>
          </a:prstGeom>
          <a:solidFill>
            <a:schemeClr val="bg1"/>
          </a:solidFill>
          <a:ln w="28575">
            <a:solidFill>
              <a:srgbClr val="E64A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ja-JP" altLang="en-US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口頭で頼まれても忘れてしまう</a:t>
            </a:r>
            <a:endParaRPr lang="en-US" altLang="ja-JP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8424C85E-F5E4-8227-38FB-0DBECF579501}"/>
              </a:ext>
            </a:extLst>
          </p:cNvPr>
          <p:cNvSpPr/>
          <p:nvPr/>
        </p:nvSpPr>
        <p:spPr>
          <a:xfrm>
            <a:off x="2120168" y="1752701"/>
            <a:ext cx="2722990" cy="590003"/>
          </a:xfrm>
          <a:prstGeom prst="wedgeRoundRectCallout">
            <a:avLst>
              <a:gd name="adj1" fmla="val -60557"/>
              <a:gd name="adj2" fmla="val 20999"/>
              <a:gd name="adj3" fmla="val 16667"/>
            </a:avLst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知識が無くて不安</a:t>
            </a: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F4FA4748-B70C-0604-06BB-E7F0F79D91D7}"/>
              </a:ext>
            </a:extLst>
          </p:cNvPr>
          <p:cNvSpPr txBox="1">
            <a:spLocks/>
          </p:cNvSpPr>
          <p:nvPr/>
        </p:nvSpPr>
        <p:spPr>
          <a:xfrm>
            <a:off x="7758746" y="5800113"/>
            <a:ext cx="4199351" cy="7094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全国のママさんパパさんとつながれる！</a:t>
            </a:r>
            <a:endParaRPr lang="en-US" altLang="ja-JP" sz="240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自分の気持ちを共有できる！</a:t>
            </a: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B9783B66-7397-34D1-BC0A-7D122DF2EE64}"/>
              </a:ext>
            </a:extLst>
          </p:cNvPr>
          <p:cNvSpPr txBox="1">
            <a:spLocks/>
          </p:cNvSpPr>
          <p:nvPr/>
        </p:nvSpPr>
        <p:spPr>
          <a:xfrm>
            <a:off x="7935404" y="1776345"/>
            <a:ext cx="3619382" cy="804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妊娠の知識が増えて安心！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6FA07EE3-FCA0-C1CA-1096-C210E7CD4C66}"/>
              </a:ext>
            </a:extLst>
          </p:cNvPr>
          <p:cNvSpPr txBox="1">
            <a:spLocks/>
          </p:cNvSpPr>
          <p:nvPr/>
        </p:nvSpPr>
        <p:spPr>
          <a:xfrm>
            <a:off x="8139195" y="4349884"/>
            <a:ext cx="3472803" cy="1284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9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言いづらい気持ちも伝えられる！</a:t>
            </a:r>
            <a:endParaRPr lang="en-US" altLang="ja-JP" sz="19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夫婦関係が良好に！</a:t>
            </a:r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ED35BA4F-3779-9A27-881E-081EFE388211}"/>
              </a:ext>
            </a:extLst>
          </p:cNvPr>
          <p:cNvSpPr txBox="1">
            <a:spLocks/>
          </p:cNvSpPr>
          <p:nvPr/>
        </p:nvSpPr>
        <p:spPr>
          <a:xfrm>
            <a:off x="8067104" y="3115532"/>
            <a:ext cx="3472803" cy="83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タスクを忘れにくい！</a:t>
            </a:r>
          </a:p>
        </p:txBody>
      </p:sp>
      <p:pic>
        <p:nvPicPr>
          <p:cNvPr id="27" name="図 26" descr="クマ, ぬいぐるみ が含まれている画像&#10;&#10;自動的に生成された説明">
            <a:extLst>
              <a:ext uri="{FF2B5EF4-FFF2-40B4-BE49-F238E27FC236}">
                <a16:creationId xmlns:a16="http://schemas.microsoft.com/office/drawing/2014/main" id="{B2E4280A-AB9F-E6D5-3ED8-E0A9FF866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70" y="1688672"/>
            <a:ext cx="803094" cy="894813"/>
          </a:xfrm>
          <a:prstGeom prst="rect">
            <a:avLst/>
          </a:prstGeom>
        </p:spPr>
      </p:pic>
      <p:pic>
        <p:nvPicPr>
          <p:cNvPr id="28" name="図 27" descr="クマ, ぬいぐるみ が含まれている画像&#10;&#10;自動的に生成された説明">
            <a:extLst>
              <a:ext uri="{FF2B5EF4-FFF2-40B4-BE49-F238E27FC236}">
                <a16:creationId xmlns:a16="http://schemas.microsoft.com/office/drawing/2014/main" id="{C65CC305-8C71-A20E-090D-CC02966FC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6662"/>
            <a:ext cx="1149785" cy="1281098"/>
          </a:xfrm>
          <a:prstGeom prst="rect">
            <a:avLst/>
          </a:prstGeom>
        </p:spPr>
      </p:pic>
      <p:pic>
        <p:nvPicPr>
          <p:cNvPr id="31" name="図 30" descr="おもちゃ, 時計 が含まれている画像&#10;&#10;自動的に生成された説明">
            <a:extLst>
              <a:ext uri="{FF2B5EF4-FFF2-40B4-BE49-F238E27FC236}">
                <a16:creationId xmlns:a16="http://schemas.microsoft.com/office/drawing/2014/main" id="{4E42167C-4858-7AF0-98F5-10F819507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2" y="2831171"/>
            <a:ext cx="1231680" cy="1372345"/>
          </a:xfrm>
          <a:prstGeom prst="rect">
            <a:avLst/>
          </a:prstGeom>
        </p:spPr>
      </p:pic>
      <p:pic>
        <p:nvPicPr>
          <p:cNvPr id="32" name="図 31" descr="おもちゃ, 時計 が含まれている画像&#10;&#10;自動的に生成された説明">
            <a:extLst>
              <a:ext uri="{FF2B5EF4-FFF2-40B4-BE49-F238E27FC236}">
                <a16:creationId xmlns:a16="http://schemas.microsoft.com/office/drawing/2014/main" id="{C44C8FE5-E045-7095-10B2-ECBECB2AE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22" y="1845111"/>
            <a:ext cx="803095" cy="894813"/>
          </a:xfrm>
          <a:prstGeom prst="rect">
            <a:avLst/>
          </a:prstGeom>
        </p:spPr>
      </p:pic>
      <p:sp>
        <p:nvSpPr>
          <p:cNvPr id="34" name="減算記号 33">
            <a:extLst>
              <a:ext uri="{FF2B5EF4-FFF2-40B4-BE49-F238E27FC236}">
                <a16:creationId xmlns:a16="http://schemas.microsoft.com/office/drawing/2014/main" id="{A4E0E6EE-CBDE-929B-D366-A4B699AD39AC}"/>
              </a:ext>
            </a:extLst>
          </p:cNvPr>
          <p:cNvSpPr/>
          <p:nvPr/>
        </p:nvSpPr>
        <p:spPr>
          <a:xfrm>
            <a:off x="7366963" y="2199948"/>
            <a:ext cx="4673600" cy="209481"/>
          </a:xfrm>
          <a:prstGeom prst="mathMinus">
            <a:avLst/>
          </a:prstGeom>
          <a:solidFill>
            <a:srgbClr val="C15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減算記号 34">
            <a:extLst>
              <a:ext uri="{FF2B5EF4-FFF2-40B4-BE49-F238E27FC236}">
                <a16:creationId xmlns:a16="http://schemas.microsoft.com/office/drawing/2014/main" id="{83BAEEA9-2D8F-B29E-04E5-6EBFDB49A735}"/>
              </a:ext>
            </a:extLst>
          </p:cNvPr>
          <p:cNvSpPr/>
          <p:nvPr/>
        </p:nvSpPr>
        <p:spPr>
          <a:xfrm>
            <a:off x="7604087" y="3533125"/>
            <a:ext cx="4199352" cy="207960"/>
          </a:xfrm>
          <a:prstGeom prst="mathMinus">
            <a:avLst/>
          </a:prstGeom>
          <a:solidFill>
            <a:srgbClr val="C15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減算記号 35">
            <a:extLst>
              <a:ext uri="{FF2B5EF4-FFF2-40B4-BE49-F238E27FC236}">
                <a16:creationId xmlns:a16="http://schemas.microsoft.com/office/drawing/2014/main" id="{9BC4048E-BE2B-42FB-F254-6DA6F45A7EEA}"/>
              </a:ext>
            </a:extLst>
          </p:cNvPr>
          <p:cNvSpPr/>
          <p:nvPr/>
        </p:nvSpPr>
        <p:spPr>
          <a:xfrm>
            <a:off x="7675683" y="5177601"/>
            <a:ext cx="4364880" cy="207960"/>
          </a:xfrm>
          <a:prstGeom prst="mathMinus">
            <a:avLst/>
          </a:prstGeom>
          <a:solidFill>
            <a:srgbClr val="C15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減算記号 36">
            <a:extLst>
              <a:ext uri="{FF2B5EF4-FFF2-40B4-BE49-F238E27FC236}">
                <a16:creationId xmlns:a16="http://schemas.microsoft.com/office/drawing/2014/main" id="{B3F91027-71C0-2A5C-6416-C58019F2ED2C}"/>
              </a:ext>
            </a:extLst>
          </p:cNvPr>
          <p:cNvSpPr/>
          <p:nvPr/>
        </p:nvSpPr>
        <p:spPr>
          <a:xfrm>
            <a:off x="7161999" y="6416130"/>
            <a:ext cx="5329885" cy="207960"/>
          </a:xfrm>
          <a:prstGeom prst="mathMinus">
            <a:avLst/>
          </a:prstGeom>
          <a:solidFill>
            <a:srgbClr val="C15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4B39C83C-1D0A-53D2-A423-10124009EBD3}"/>
              </a:ext>
            </a:extLst>
          </p:cNvPr>
          <p:cNvSpPr/>
          <p:nvPr/>
        </p:nvSpPr>
        <p:spPr>
          <a:xfrm>
            <a:off x="5776293" y="1572613"/>
            <a:ext cx="1755602" cy="894813"/>
          </a:xfrm>
          <a:prstGeom prst="rightArrow">
            <a:avLst>
              <a:gd name="adj1" fmla="val 50000"/>
              <a:gd name="adj2" fmla="val 580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accent4">
                    <a:lumMod val="5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コラム</a:t>
            </a:r>
          </a:p>
        </p:txBody>
      </p:sp>
      <p:sp>
        <p:nvSpPr>
          <p:cNvPr id="45" name="矢印: 右 44">
            <a:extLst>
              <a:ext uri="{FF2B5EF4-FFF2-40B4-BE49-F238E27FC236}">
                <a16:creationId xmlns:a16="http://schemas.microsoft.com/office/drawing/2014/main" id="{22E8CE0B-AEE6-D247-2C52-14847CEA9503}"/>
              </a:ext>
            </a:extLst>
          </p:cNvPr>
          <p:cNvSpPr/>
          <p:nvPr/>
        </p:nvSpPr>
        <p:spPr>
          <a:xfrm>
            <a:off x="5725716" y="2605474"/>
            <a:ext cx="2305442" cy="1558105"/>
          </a:xfrm>
          <a:prstGeom prst="rightArrow">
            <a:avLst>
              <a:gd name="adj1" fmla="val 50000"/>
              <a:gd name="adj2" fmla="val 5800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>
                    <a:lumMod val="85000"/>
                    <a:lumOff val="1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育児クエスト</a:t>
            </a:r>
          </a:p>
        </p:txBody>
      </p:sp>
      <p:sp>
        <p:nvSpPr>
          <p:cNvPr id="46" name="矢印: 右 45">
            <a:extLst>
              <a:ext uri="{FF2B5EF4-FFF2-40B4-BE49-F238E27FC236}">
                <a16:creationId xmlns:a16="http://schemas.microsoft.com/office/drawing/2014/main" id="{CFFAFC76-334B-6A37-4084-A38FFDD7EE56}"/>
              </a:ext>
            </a:extLst>
          </p:cNvPr>
          <p:cNvSpPr/>
          <p:nvPr/>
        </p:nvSpPr>
        <p:spPr>
          <a:xfrm>
            <a:off x="5797807" y="4151533"/>
            <a:ext cx="2269297" cy="1557771"/>
          </a:xfrm>
          <a:prstGeom prst="rightArrow">
            <a:avLst>
              <a:gd name="adj1" fmla="val 50000"/>
              <a:gd name="adj2" fmla="val 5800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>
                    <a:lumMod val="85000"/>
                    <a:lumOff val="1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家族メーター</a:t>
            </a:r>
          </a:p>
        </p:txBody>
      </p:sp>
      <p:sp>
        <p:nvSpPr>
          <p:cNvPr id="47" name="矢印: 右 46">
            <a:extLst>
              <a:ext uri="{FF2B5EF4-FFF2-40B4-BE49-F238E27FC236}">
                <a16:creationId xmlns:a16="http://schemas.microsoft.com/office/drawing/2014/main" id="{197D1453-5A20-2D85-9C8F-AE93329A6B5A}"/>
              </a:ext>
            </a:extLst>
          </p:cNvPr>
          <p:cNvSpPr/>
          <p:nvPr/>
        </p:nvSpPr>
        <p:spPr>
          <a:xfrm>
            <a:off x="5861183" y="5731430"/>
            <a:ext cx="1670712" cy="892660"/>
          </a:xfrm>
          <a:prstGeom prst="rightArrow">
            <a:avLst>
              <a:gd name="adj1" fmla="val 50000"/>
              <a:gd name="adj2" fmla="val 58009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accent4">
                    <a:lumMod val="5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掲示板</a:t>
            </a:r>
          </a:p>
        </p:txBody>
      </p:sp>
      <p:sp>
        <p:nvSpPr>
          <p:cNvPr id="48" name="タイトル 1">
            <a:extLst>
              <a:ext uri="{FF2B5EF4-FFF2-40B4-BE49-F238E27FC236}">
                <a16:creationId xmlns:a16="http://schemas.microsoft.com/office/drawing/2014/main" id="{E2EC9EBC-446D-D8B4-0D47-73B7F9F18764}"/>
              </a:ext>
            </a:extLst>
          </p:cNvPr>
          <p:cNvSpPr txBox="1">
            <a:spLocks/>
          </p:cNvSpPr>
          <p:nvPr/>
        </p:nvSpPr>
        <p:spPr bwMode="black">
          <a:xfrm>
            <a:off x="2209622" y="179076"/>
            <a:ext cx="7729728" cy="1188720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6000" b="1" cap="none">
                <a:solidFill>
                  <a:srgbClr val="C15324"/>
                </a:solidFill>
                <a:latin typeface="Franklin Gothic Book" panose="020B0503020102020204" pitchFamily="34" charset="0"/>
                <a:ea typeface="HGｺﾞｼｯｸE" panose="020B0909000000000000" pitchFamily="49" charset="-128"/>
              </a:rPr>
              <a:t>famiTy</a:t>
            </a:r>
            <a:r>
              <a:rPr lang="ja-JP" altLang="en-US" sz="4400" cap="none">
                <a:solidFill>
                  <a:srgbClr val="BB9981">
                    <a:lumMod val="75000"/>
                  </a:srgbClr>
                </a:solidFill>
                <a:latin typeface="Franklin Gothic Book" panose="020B0503020102020204" pitchFamily="34" charset="0"/>
                <a:ea typeface="HGｺﾞｼｯｸE" panose="020B0909000000000000" pitchFamily="49" charset="-128"/>
              </a:rPr>
              <a:t>があれば</a:t>
            </a:r>
            <a:r>
              <a:rPr lang="en-US" altLang="ja-JP" sz="4400" cap="none">
                <a:solidFill>
                  <a:srgbClr val="BB9981">
                    <a:lumMod val="75000"/>
                  </a:srgbClr>
                </a:solidFill>
                <a:latin typeface="Franklin Gothic Book" panose="020B0503020102020204" pitchFamily="34" charset="0"/>
                <a:ea typeface="HGｺﾞｼｯｸE" panose="020B0909000000000000" pitchFamily="49" charset="-128"/>
              </a:rPr>
              <a:t>……</a:t>
            </a:r>
            <a:endParaRPr kumimoji="1" lang="ja-JP" altLang="en-US" sz="4400" b="0" i="0" u="none" strike="noStrike" kern="1200" cap="none" spc="200" normalizeH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HGｺﾞｼｯｸE" panose="020B09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26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29FBBE-77CF-3EC2-DF19-2C9CD0CDB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24" y="2094569"/>
            <a:ext cx="7729728" cy="819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気分や体調を家族で</a:t>
            </a:r>
            <a:r>
              <a:rPr lang="ja-JP" altLang="en-US" sz="3600">
                <a:solidFill>
                  <a:srgbClr val="FF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共有</a:t>
            </a:r>
            <a:endParaRPr kumimoji="1" lang="ja-JP" altLang="en-US" sz="3600">
              <a:solidFill>
                <a:srgbClr val="FF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</p:txBody>
      </p:sp>
      <p:pic>
        <p:nvPicPr>
          <p:cNvPr id="9" name="図 8" descr="座る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1E474354-117A-CA0E-48A5-9643FC082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06" y="4271555"/>
            <a:ext cx="1905408" cy="190540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75FFD6A-0BB5-2728-859E-E975333C8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4137" y="4334648"/>
            <a:ext cx="1709186" cy="1779222"/>
          </a:xfrm>
          <a:prstGeom prst="rect">
            <a:avLst/>
          </a:prstGeom>
        </p:spPr>
      </p:pic>
      <p:sp>
        <p:nvSpPr>
          <p:cNvPr id="12" name="矢印: 下カーブ 11">
            <a:extLst>
              <a:ext uri="{FF2B5EF4-FFF2-40B4-BE49-F238E27FC236}">
                <a16:creationId xmlns:a16="http://schemas.microsoft.com/office/drawing/2014/main" id="{537B0B8D-AED3-4D78-945A-E1603FA6B019}"/>
              </a:ext>
            </a:extLst>
          </p:cNvPr>
          <p:cNvSpPr/>
          <p:nvPr/>
        </p:nvSpPr>
        <p:spPr>
          <a:xfrm>
            <a:off x="8226695" y="3429000"/>
            <a:ext cx="2322035" cy="81911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矢印: 下カーブ 12">
            <a:extLst>
              <a:ext uri="{FF2B5EF4-FFF2-40B4-BE49-F238E27FC236}">
                <a16:creationId xmlns:a16="http://schemas.microsoft.com/office/drawing/2014/main" id="{F407EB52-0A05-E07C-985A-DF49D9605F67}"/>
              </a:ext>
            </a:extLst>
          </p:cNvPr>
          <p:cNvSpPr/>
          <p:nvPr/>
        </p:nvSpPr>
        <p:spPr>
          <a:xfrm flipH="1">
            <a:off x="8691909" y="3428999"/>
            <a:ext cx="2214629" cy="81911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E052956B-DE31-808E-40A0-E414D8F3AF40}"/>
              </a:ext>
            </a:extLst>
          </p:cNvPr>
          <p:cNvSpPr txBox="1">
            <a:spLocks/>
          </p:cNvSpPr>
          <p:nvPr/>
        </p:nvSpPr>
        <p:spPr>
          <a:xfrm>
            <a:off x="229853" y="127622"/>
            <a:ext cx="3718108" cy="640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56A5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>
                <a:solidFill>
                  <a:srgbClr val="BB9981">
                    <a:lumMod val="75000"/>
                  </a:srgbClr>
                </a:solidFill>
                <a:latin typeface="Franklin Gothic Book" panose="020B0503020102020204" pitchFamily="34" charset="0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famiTy</a:t>
            </a:r>
            <a:r>
              <a:rPr lang="ja-JP" altLang="en-US" sz="3200">
                <a:solidFill>
                  <a:srgbClr val="BB9981">
                    <a:lumMod val="75000"/>
                  </a:srgbClr>
                </a:solidFill>
                <a:latin typeface="Franklin Gothic Book" panose="020B0503020102020204" pitchFamily="34" charset="0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機能①</a:t>
            </a:r>
            <a:endParaRPr kumimoji="1" lang="en-US" altLang="ja-JP" sz="3200" b="0" i="0" u="none" strike="noStrike" kern="1200" cap="none" spc="0" normalizeH="0" baseline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4" name="タイトル 1">
            <a:extLst>
              <a:ext uri="{FF2B5EF4-FFF2-40B4-BE49-F238E27FC236}">
                <a16:creationId xmlns:a16="http://schemas.microsoft.com/office/drawing/2014/main" id="{FC734BC0-65E6-652E-5E70-7CFFACE03A81}"/>
              </a:ext>
            </a:extLst>
          </p:cNvPr>
          <p:cNvSpPr txBox="1">
            <a:spLocks/>
          </p:cNvSpPr>
          <p:nvPr/>
        </p:nvSpPr>
        <p:spPr bwMode="black">
          <a:xfrm>
            <a:off x="2069495" y="681037"/>
            <a:ext cx="7729728" cy="1188720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all" spc="200" normalizeH="0" baseline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j-cs"/>
              </a:rPr>
              <a:t>記録機能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01C3813-EF4D-2294-0F9D-6A4C2E060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12935" y="3019696"/>
            <a:ext cx="6862946" cy="823554"/>
          </a:xfrm>
          <a:prstGeom prst="rect">
            <a:avLst/>
          </a:prstGeom>
        </p:spPr>
      </p:pic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3E9CFEF7-3023-C5B9-0385-74A759D9D2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63" y="2766160"/>
            <a:ext cx="7282231" cy="358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03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AF4597-DC4F-5453-155D-6032CF1CA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727" y="2035810"/>
            <a:ext cx="7729728" cy="881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>
                <a:solidFill>
                  <a:srgbClr val="FF0000"/>
                </a:solidFill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やるべきこと・お願いしたいこと</a:t>
            </a:r>
            <a:r>
              <a:rPr lang="ja-JP" altLang="en-US" sz="3600">
                <a:solidFill>
                  <a:schemeClr val="tx1"/>
                </a:solidFill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を</a:t>
            </a:r>
            <a:r>
              <a:rPr lang="ja-JP" altLang="en-US" sz="3600">
                <a:solidFill>
                  <a:srgbClr val="FF0000"/>
                </a:solidFill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管理</a:t>
            </a:r>
            <a:endParaRPr lang="en-US" altLang="ja-JP" sz="3600">
              <a:solidFill>
                <a:srgbClr val="FF0000"/>
              </a:solidFill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ja-JP" sz="3600">
              <a:effectLst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kumimoji="1" lang="ja-JP" altLang="en-US" sz="4800"/>
          </a:p>
        </p:txBody>
      </p:sp>
      <p:pic>
        <p:nvPicPr>
          <p:cNvPr id="5" name="図 4" descr="男性の顔の絵&#10;&#10;低い精度で自動的に生成された説明">
            <a:extLst>
              <a:ext uri="{FF2B5EF4-FFF2-40B4-BE49-F238E27FC236}">
                <a16:creationId xmlns:a16="http://schemas.microsoft.com/office/drawing/2014/main" id="{ADE36637-E4CB-488E-36BB-8CFF17E59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433" y="3847848"/>
            <a:ext cx="2240013" cy="2458176"/>
          </a:xfrm>
          <a:prstGeom prst="rect">
            <a:avLst/>
          </a:prstGeo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B0270AAB-0D55-AAFF-EE8C-029A70159CCC}"/>
              </a:ext>
            </a:extLst>
          </p:cNvPr>
          <p:cNvSpPr txBox="1">
            <a:spLocks/>
          </p:cNvSpPr>
          <p:nvPr/>
        </p:nvSpPr>
        <p:spPr>
          <a:xfrm>
            <a:off x="278159" y="171795"/>
            <a:ext cx="3718108" cy="640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56A5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>
                <a:solidFill>
                  <a:srgbClr val="BB9981">
                    <a:lumMod val="75000"/>
                  </a:srgbClr>
                </a:solidFill>
                <a:latin typeface="Franklin Gothic Book" panose="020B0503020102020204" pitchFamily="34" charset="0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famiTy</a:t>
            </a:r>
            <a:r>
              <a:rPr lang="ja-JP" altLang="en-US" sz="3200">
                <a:solidFill>
                  <a:srgbClr val="BB9981">
                    <a:lumMod val="75000"/>
                  </a:srgbClr>
                </a:solidFill>
                <a:latin typeface="Franklin Gothic Book" panose="020B0503020102020204" pitchFamily="34" charset="0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機能②</a:t>
            </a:r>
            <a:endParaRPr kumimoji="1" lang="en-US" altLang="ja-JP" sz="3200" b="0" i="0" u="none" strike="noStrike" kern="1200" cap="none" spc="0" normalizeH="0" baseline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97F8BE9E-31D6-D816-48DD-14323F9C6535}"/>
              </a:ext>
            </a:extLst>
          </p:cNvPr>
          <p:cNvSpPr txBox="1">
            <a:spLocks/>
          </p:cNvSpPr>
          <p:nvPr/>
        </p:nvSpPr>
        <p:spPr bwMode="black">
          <a:xfrm>
            <a:off x="2231136" y="729881"/>
            <a:ext cx="7729728" cy="1188720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all" spc="200" normalizeH="0" baseline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j-cs"/>
              </a:rPr>
              <a:t>育児クエスト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BE82338-7694-A84E-13AD-32146A623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8750" y="3014750"/>
            <a:ext cx="6862946" cy="823554"/>
          </a:xfrm>
          <a:prstGeom prst="rect">
            <a:avLst/>
          </a:prstGeom>
        </p:spPr>
      </p:pic>
      <p:pic>
        <p:nvPicPr>
          <p:cNvPr id="9" name="図 8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F13B52C-AAFF-6559-672D-C00B67F70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27" y="2755106"/>
            <a:ext cx="8785706" cy="382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04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2C4CF2-B79A-B99C-6589-5F76C1FF6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55" y="2171700"/>
            <a:ext cx="10661090" cy="5583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画面遷移をせずにサーバーとデータのやり取りをする</a:t>
            </a:r>
            <a:endParaRPr lang="en-US" altLang="ja-JP" sz="36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0" indent="0">
              <a:buNone/>
            </a:pPr>
            <a:endParaRPr lang="en-US" altLang="ja-JP" sz="36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0" indent="0">
              <a:buNone/>
            </a:pPr>
            <a:endParaRPr lang="en-US" altLang="ja-JP" sz="3600">
              <a:solidFill>
                <a:schemeClr val="tx1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36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・</a:t>
            </a:r>
            <a:r>
              <a:rPr kumimoji="1" lang="ja-JP" altLang="en-US" sz="36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登録時エラーが起きても</a:t>
            </a:r>
            <a:r>
              <a:rPr lang="ja-JP" altLang="en-US" sz="3600">
                <a:solidFill>
                  <a:srgbClr val="FF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入力値が消えない</a:t>
            </a:r>
            <a:endParaRPr lang="en-US" altLang="ja-JP" sz="3600">
              <a:solidFill>
                <a:srgbClr val="FF0000"/>
              </a:solidFill>
              <a:latin typeface="UD デジタル 教科書体 NK-R" panose="02020400000000000000" pitchFamily="18" charset="-128"/>
              <a:ea typeface="UD デジタル 教科書体 NK-R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36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・</a:t>
            </a:r>
            <a:r>
              <a:rPr kumimoji="1" lang="ja-JP" altLang="en-US" sz="3600">
                <a:solidFill>
                  <a:srgbClr val="FF0000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複数条件で検索を掛ける</a:t>
            </a:r>
            <a:r>
              <a:rPr kumimoji="1" lang="ja-JP" altLang="en-US" sz="3600">
                <a:solidFill>
                  <a:schemeClr val="tx1"/>
                </a:solidFill>
                <a:latin typeface="UD デジタル 教科書体 NK-R" panose="02020400000000000000" pitchFamily="18" charset="-128"/>
                <a:ea typeface="UD デジタル 教科書体 NK-R" panose="02020400000000000000" pitchFamily="18" charset="-128"/>
              </a:rPr>
              <a:t>ことが可能に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F22E6C3F-2C7B-0E75-75A5-67C4CA4F340F}"/>
              </a:ext>
            </a:extLst>
          </p:cNvPr>
          <p:cNvSpPr txBox="1">
            <a:spLocks/>
          </p:cNvSpPr>
          <p:nvPr/>
        </p:nvSpPr>
        <p:spPr bwMode="black">
          <a:xfrm>
            <a:off x="2231136" y="682682"/>
            <a:ext cx="7729728" cy="1188720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31750" cap="sq">
            <a:solidFill>
              <a:srgbClr val="BB9981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400" b="0" i="0" u="none" strike="noStrike" kern="1200" cap="all" spc="200" normalizeH="0" baseline="0" noProof="0">
                <a:ln>
                  <a:noFill/>
                </a:ln>
                <a:solidFill>
                  <a:srgbClr val="BB9981">
                    <a:lumMod val="75000"/>
                  </a:srgbClr>
                </a:solidFill>
                <a:effectLst/>
                <a:uLnTx/>
                <a:uFillTx/>
                <a:ea typeface="HGｺﾞｼｯｸE" panose="020B0909000000000000" pitchFamily="49" charset="-128"/>
                <a:cs typeface="+mj-cs"/>
              </a:rPr>
              <a:t>非同期処理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1F256A9-8C5A-2B43-2DD8-AD0BF1509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48750" y="3019696"/>
            <a:ext cx="6862946" cy="82355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30CEF8A-B414-0553-047D-239C3771B6B4}"/>
              </a:ext>
            </a:extLst>
          </p:cNvPr>
          <p:cNvSpPr/>
          <p:nvPr/>
        </p:nvSpPr>
        <p:spPr>
          <a:xfrm>
            <a:off x="8518800" y="4791210"/>
            <a:ext cx="3542152" cy="17967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000" b="0" i="0">
                <a:solidFill>
                  <a:srgbClr val="92D050"/>
                </a:solidFill>
                <a:effectLst/>
                <a:latin typeface="NotoSansJP"/>
              </a:rPr>
              <a:t>$.ajax({</a:t>
            </a:r>
            <a:br>
              <a:rPr lang="en-US" altLang="ja-JP" sz="2000">
                <a:solidFill>
                  <a:srgbClr val="92D050"/>
                </a:solidFill>
              </a:rPr>
            </a:br>
            <a:r>
              <a:rPr lang="en-US" altLang="ja-JP" sz="2000" b="0" i="0">
                <a:solidFill>
                  <a:srgbClr val="92D050"/>
                </a:solidFill>
                <a:effectLst/>
                <a:latin typeface="NotoSansJP"/>
              </a:rPr>
              <a:t>url: $</a:t>
            </a:r>
            <a:r>
              <a:rPr lang="en-US" altLang="ja-JP" sz="2000" b="0" i="0" err="1">
                <a:solidFill>
                  <a:srgbClr val="92D050"/>
                </a:solidFill>
                <a:effectLst/>
                <a:latin typeface="NotoSansJP"/>
              </a:rPr>
              <a:t>form.attr</a:t>
            </a:r>
            <a:r>
              <a:rPr lang="en-US" altLang="ja-JP" sz="2000" b="0" i="0">
                <a:solidFill>
                  <a:srgbClr val="92D050"/>
                </a:solidFill>
                <a:effectLst/>
                <a:latin typeface="NotoSansJP"/>
              </a:rPr>
              <a:t>('action'),</a:t>
            </a:r>
            <a:br>
              <a:rPr lang="en-US" altLang="ja-JP" sz="2000">
                <a:solidFill>
                  <a:srgbClr val="92D050"/>
                </a:solidFill>
              </a:rPr>
            </a:br>
            <a:r>
              <a:rPr lang="en-US" altLang="ja-JP" sz="2000" b="0" i="0" err="1">
                <a:solidFill>
                  <a:srgbClr val="92D050"/>
                </a:solidFill>
                <a:effectLst/>
                <a:latin typeface="NotoSansJP"/>
              </a:rPr>
              <a:t>type:"POST</a:t>
            </a:r>
            <a:r>
              <a:rPr lang="en-US" altLang="ja-JP" sz="2000" b="0" i="0">
                <a:solidFill>
                  <a:srgbClr val="92D050"/>
                </a:solidFill>
                <a:effectLst/>
                <a:latin typeface="NotoSansJP"/>
              </a:rPr>
              <a:t>",</a:t>
            </a:r>
            <a:br>
              <a:rPr lang="en-US" altLang="ja-JP" sz="2000">
                <a:solidFill>
                  <a:srgbClr val="92D050"/>
                </a:solidFill>
              </a:rPr>
            </a:br>
            <a:r>
              <a:rPr lang="en-US" altLang="ja-JP" sz="2000" b="0" i="0" err="1">
                <a:solidFill>
                  <a:srgbClr val="92D050"/>
                </a:solidFill>
                <a:effectLst/>
                <a:latin typeface="NotoSansJP"/>
              </a:rPr>
              <a:t>dataType</a:t>
            </a:r>
            <a:r>
              <a:rPr lang="en-US" altLang="ja-JP" sz="2000" b="0" i="0">
                <a:solidFill>
                  <a:srgbClr val="92D050"/>
                </a:solidFill>
                <a:effectLst/>
                <a:latin typeface="NotoSansJP"/>
              </a:rPr>
              <a:t>:"</a:t>
            </a:r>
            <a:r>
              <a:rPr lang="en-US" altLang="ja-JP" sz="2000" b="0" i="0" err="1">
                <a:solidFill>
                  <a:srgbClr val="92D050"/>
                </a:solidFill>
                <a:effectLst/>
                <a:latin typeface="NotoSansJP"/>
              </a:rPr>
              <a:t>json</a:t>
            </a:r>
            <a:r>
              <a:rPr lang="en-US" altLang="ja-JP" sz="2000" b="0" i="0">
                <a:solidFill>
                  <a:srgbClr val="92D050"/>
                </a:solidFill>
                <a:effectLst/>
                <a:latin typeface="NotoSansJP"/>
              </a:rPr>
              <a:t>",</a:t>
            </a:r>
            <a:br>
              <a:rPr lang="en-US" altLang="ja-JP" sz="2000">
                <a:solidFill>
                  <a:srgbClr val="92D050"/>
                </a:solidFill>
              </a:rPr>
            </a:br>
            <a:r>
              <a:rPr lang="en-US" altLang="ja-JP" sz="2000" b="0" i="0">
                <a:solidFill>
                  <a:srgbClr val="92D050"/>
                </a:solidFill>
                <a:effectLst/>
                <a:latin typeface="NotoSansJP"/>
              </a:rPr>
              <a:t>data: $</a:t>
            </a:r>
            <a:r>
              <a:rPr lang="en-US" altLang="ja-JP" sz="2000" b="0" i="0" err="1">
                <a:solidFill>
                  <a:srgbClr val="92D050"/>
                </a:solidFill>
                <a:effectLst/>
                <a:latin typeface="NotoSansJP"/>
              </a:rPr>
              <a:t>form.serialize</a:t>
            </a:r>
            <a:r>
              <a:rPr lang="en-US" altLang="ja-JP" sz="2000" b="0" i="0">
                <a:solidFill>
                  <a:srgbClr val="92D050"/>
                </a:solidFill>
                <a:effectLst/>
                <a:latin typeface="NotoSansJP"/>
              </a:rPr>
              <a:t>(),</a:t>
            </a:r>
            <a:endParaRPr kumimoji="1" lang="ja-JP" altLang="en-US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D575A920-4BF9-C0FE-EF4F-ECEE5E1AC5E3}"/>
              </a:ext>
            </a:extLst>
          </p:cNvPr>
          <p:cNvSpPr txBox="1">
            <a:spLocks/>
          </p:cNvSpPr>
          <p:nvPr/>
        </p:nvSpPr>
        <p:spPr>
          <a:xfrm>
            <a:off x="278159" y="171795"/>
            <a:ext cx="3718108" cy="640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56A5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>
                <a:solidFill>
                  <a:srgbClr val="BB9981">
                    <a:lumMod val="75000"/>
                  </a:srgbClr>
                </a:solidFill>
                <a:latin typeface="Franklin Gothic Book" panose="020B0503020102020204" pitchFamily="34" charset="0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famiTy</a:t>
            </a:r>
            <a:r>
              <a:rPr lang="ja-JP" altLang="en-US" sz="3200">
                <a:solidFill>
                  <a:srgbClr val="BB9981">
                    <a:lumMod val="75000"/>
                  </a:srgbClr>
                </a:solidFill>
                <a:latin typeface="Franklin Gothic Book" panose="020B0503020102020204" pitchFamily="34" charset="0"/>
                <a:ea typeface="UD デジタル 教科書体 NK-R" panose="02020400000000000000" pitchFamily="18" charset="-128"/>
                <a:cs typeface="Times New Roman" panose="02020603050405020304" pitchFamily="18" charset="0"/>
              </a:rPr>
              <a:t>機能②</a:t>
            </a:r>
            <a:endParaRPr kumimoji="1" lang="en-US" altLang="ja-JP" sz="3200" b="0" i="0" u="none" strike="noStrike" kern="1200" cap="none" spc="0" normalizeH="0" baseline="0" noProof="0">
              <a:ln>
                <a:noFill/>
              </a:ln>
              <a:solidFill>
                <a:srgbClr val="BB9981">
                  <a:lumMod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UD デジタル 教科書体 NK-R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6B11E6C5-24D9-5B79-2660-0BE3E14DFF77}"/>
              </a:ext>
            </a:extLst>
          </p:cNvPr>
          <p:cNvSpPr/>
          <p:nvPr/>
        </p:nvSpPr>
        <p:spPr>
          <a:xfrm>
            <a:off x="4765078" y="3125939"/>
            <a:ext cx="824089" cy="606121"/>
          </a:xfrm>
          <a:prstGeom prst="downArrow">
            <a:avLst/>
          </a:prstGeom>
          <a:solidFill>
            <a:srgbClr val="C15324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8293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048550E0-A3CF-C271-F963-F85F3292AA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6" b="9304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6E9F78-FC3F-9BCE-1797-72EB98F01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76270"/>
            <a:ext cx="8991600" cy="2105450"/>
          </a:xfr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kumimoji="1" lang="ja-JP" altLang="en-US" sz="6000">
                <a:solidFill>
                  <a:schemeClr val="accent3">
                    <a:lumMod val="75000"/>
                  </a:schemeClr>
                </a:solidFill>
              </a:rPr>
              <a:t>実装にあたって</a:t>
            </a:r>
            <a:br>
              <a:rPr kumimoji="1" lang="en-US" altLang="ja-JP" sz="6000">
                <a:solidFill>
                  <a:schemeClr val="accent3">
                    <a:lumMod val="75000"/>
                  </a:schemeClr>
                </a:solidFill>
              </a:rPr>
            </a:br>
            <a:r>
              <a:rPr kumimoji="1" lang="ja-JP" altLang="en-US" sz="6000">
                <a:solidFill>
                  <a:schemeClr val="accent3">
                    <a:lumMod val="75000"/>
                  </a:schemeClr>
                </a:solidFill>
              </a:rPr>
              <a:t>工夫したこと</a:t>
            </a:r>
          </a:p>
        </p:txBody>
      </p:sp>
    </p:spTree>
    <p:extLst>
      <p:ext uri="{BB962C8B-B14F-4D97-AF65-F5344CB8AC3E}">
        <p14:creationId xmlns:p14="http://schemas.microsoft.com/office/powerpoint/2010/main" val="95122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パーセル">
  <a:themeElements>
    <a:clrScheme name="パーセル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パーセル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7DC4C0A33B40643821D8793359730AB" ma:contentTypeVersion="4" ma:contentTypeDescription="新しいドキュメントを作成します。" ma:contentTypeScope="" ma:versionID="22bcb114e7824211e1754b8a1232f5ef">
  <xsd:schema xmlns:xsd="http://www.w3.org/2001/XMLSchema" xmlns:xs="http://www.w3.org/2001/XMLSchema" xmlns:p="http://schemas.microsoft.com/office/2006/metadata/properties" xmlns:ns2="744ef9d0-e984-458c-92d5-2af1c231dd4a" targetNamespace="http://schemas.microsoft.com/office/2006/metadata/properties" ma:root="true" ma:fieldsID="9164b3d52af4ffa4d3689b227338aaa8" ns2:_="">
    <xsd:import namespace="744ef9d0-e984-458c-92d5-2af1c231dd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ef9d0-e984-458c-92d5-2af1c231dd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B5F32E-31C0-4B44-BD11-CF5E1D1B65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84CC43-1D7A-45B6-A333-70E186534D66}">
  <ds:schemaRefs>
    <ds:schemaRef ds:uri="744ef9d0-e984-458c-92d5-2af1c231dd4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734EDC2-DC6B-41B7-9068-C1C5FE212DC4}">
  <ds:schemaRefs>
    <ds:schemaRef ds:uri="744ef9d0-e984-458c-92d5-2af1c231dd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パーセル</Template>
  <TotalTime>0</TotalTime>
  <Words>1474</Words>
  <Application>Microsoft Office PowerPoint</Application>
  <PresentationFormat>ワイド画面</PresentationFormat>
  <Paragraphs>290</Paragraphs>
  <Slides>33</Slides>
  <Notes>1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33</vt:i4>
      </vt:variant>
    </vt:vector>
  </HeadingPairs>
  <TitlesOfParts>
    <vt:vector size="47" baseType="lpstr">
      <vt:lpstr>HGP創英角ｺﾞｼｯｸUB</vt:lpstr>
      <vt:lpstr>HGMaruGothicMPRO</vt:lpstr>
      <vt:lpstr>NotoSansJP</vt:lpstr>
      <vt:lpstr>UD デジタル 教科書体 NK-B</vt:lpstr>
      <vt:lpstr>UD デジタル 教科書体 NK-R</vt:lpstr>
      <vt:lpstr>UD デジタル 教科書体 NP-B</vt:lpstr>
      <vt:lpstr>游ゴシック</vt:lpstr>
      <vt:lpstr>Arial</vt:lpstr>
      <vt:lpstr>Calibri</vt:lpstr>
      <vt:lpstr>Calibri Light</vt:lpstr>
      <vt:lpstr>Franklin Gothic Book</vt:lpstr>
      <vt:lpstr>Gill Sans MT</vt:lpstr>
      <vt:lpstr>パーセル</vt:lpstr>
      <vt:lpstr>Office テーマ</vt:lpstr>
      <vt:lpstr>「famiTy」</vt:lpstr>
      <vt:lpstr>1, アプリについて  2, 実装にあたって工夫したこと  3, チームについて  4, 個人の成長</vt:lpstr>
      <vt:lpstr>アプリについて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実装にあたって 工夫したこと</vt:lpstr>
      <vt:lpstr>PowerPoint プレゼンテーション</vt:lpstr>
      <vt:lpstr>PowerPoint プレゼンテーション</vt:lpstr>
      <vt:lpstr>PowerPoint プレゼンテーション</vt:lpstr>
      <vt:lpstr>チームについて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リーダー　浅野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「famiTy」</dc:title>
  <dc:creator>猪又明日美</dc:creator>
  <cp:lastModifiedBy>細野渚</cp:lastModifiedBy>
  <cp:revision>1</cp:revision>
  <dcterms:created xsi:type="dcterms:W3CDTF">2022-06-27T06:55:23Z</dcterms:created>
  <dcterms:modified xsi:type="dcterms:W3CDTF">2022-06-29T02:53:40Z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0x01010057DC4C0A33B40643821D8793359730AB</vt:lpwstr>
  </property>
</Properties>
</file>